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70" r:id="rId3"/>
    <p:sldId id="312" r:id="rId4"/>
    <p:sldId id="272" r:id="rId5"/>
    <p:sldId id="275" r:id="rId6"/>
    <p:sldId id="276" r:id="rId7"/>
    <p:sldId id="273" r:id="rId8"/>
    <p:sldId id="274" r:id="rId9"/>
    <p:sldId id="322" r:id="rId10"/>
    <p:sldId id="290" r:id="rId11"/>
    <p:sldId id="291" r:id="rId12"/>
    <p:sldId id="323" r:id="rId13"/>
    <p:sldId id="324" r:id="rId14"/>
    <p:sldId id="302" r:id="rId15"/>
    <p:sldId id="314" r:id="rId16"/>
    <p:sldId id="301" r:id="rId17"/>
    <p:sldId id="311" r:id="rId18"/>
    <p:sldId id="300" r:id="rId19"/>
    <p:sldId id="292" r:id="rId20"/>
    <p:sldId id="315" r:id="rId21"/>
    <p:sldId id="321" r:id="rId22"/>
    <p:sldId id="313" r:id="rId23"/>
    <p:sldId id="319" r:id="rId24"/>
    <p:sldId id="317" r:id="rId25"/>
    <p:sldId id="320" r:id="rId26"/>
  </p:sldIdLst>
  <p:sldSz cx="12192000" cy="6858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5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4CC170-0F02-4E7C-91C6-40724524FBB8}" v="1" dt="2020-10-20T23:27:44.65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CACC"/>
          </a:solidFill>
        </a:fill>
      </a:tcStyle>
    </a:wholeTbl>
    <a:band2H>
      <a:tcTxStyle/>
      <a:tcStyle>
        <a:tcBdr/>
        <a:fill>
          <a:solidFill>
            <a:srgbClr val="E8E7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CCCE"/>
          </a:solidFill>
        </a:fill>
      </a:tcStyle>
    </a:wholeTbl>
    <a:band2H>
      <a:tcTxStyle/>
      <a:tcStyle>
        <a:tcBdr/>
        <a:fill>
          <a:solidFill>
            <a:srgbClr val="F2E7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1DE"/>
          </a:solidFill>
        </a:fill>
      </a:tcStyle>
    </a:wholeTbl>
    <a:band2H>
      <a:tcTxStyle/>
      <a:tcStyle>
        <a:tcBdr/>
        <a:fill>
          <a:solidFill>
            <a:srgbClr val="E8EA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512" autoAdjust="0"/>
  </p:normalViewPr>
  <p:slideViewPr>
    <p:cSldViewPr snapToGrid="0">
      <p:cViewPr varScale="1">
        <p:scale>
          <a:sx n="73" d="100"/>
          <a:sy n="73" d="100"/>
        </p:scale>
        <p:origin x="19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Stratton" userId="af371e13-6930-42b7-8727-89312d6e0e88" providerId="ADAL" clId="{894CC170-0F02-4E7C-91C6-40724524FBB8}"/>
    <pc:docChg chg="custSel modSld">
      <pc:chgData name="Robert Stratton" userId="af371e13-6930-42b7-8727-89312d6e0e88" providerId="ADAL" clId="{894CC170-0F02-4E7C-91C6-40724524FBB8}" dt="2020-10-20T23:30:24.177" v="119" actId="20577"/>
      <pc:docMkLst>
        <pc:docMk/>
      </pc:docMkLst>
      <pc:sldChg chg="modSp">
        <pc:chgData name="Robert Stratton" userId="af371e13-6930-42b7-8727-89312d6e0e88" providerId="ADAL" clId="{894CC170-0F02-4E7C-91C6-40724524FBB8}" dt="2020-10-20T23:28:35.642" v="46" actId="947"/>
        <pc:sldMkLst>
          <pc:docMk/>
          <pc:sldMk cId="0" sldId="256"/>
        </pc:sldMkLst>
        <pc:spChg chg="mod">
          <ac:chgData name="Robert Stratton" userId="af371e13-6930-42b7-8727-89312d6e0e88" providerId="ADAL" clId="{894CC170-0F02-4E7C-91C6-40724524FBB8}" dt="2020-10-20T23:28:35.642" v="46" actId="947"/>
          <ac:spMkLst>
            <pc:docMk/>
            <pc:sldMk cId="0" sldId="256"/>
            <ac:spMk id="155" creationId="{00000000-0000-0000-0000-000000000000}"/>
          </ac:spMkLst>
        </pc:spChg>
      </pc:sldChg>
      <pc:sldChg chg="modSp">
        <pc:chgData name="Robert Stratton" userId="af371e13-6930-42b7-8727-89312d6e0e88" providerId="ADAL" clId="{894CC170-0F02-4E7C-91C6-40724524FBB8}" dt="2020-10-20T23:30:24.177" v="119" actId="20577"/>
        <pc:sldMkLst>
          <pc:docMk/>
          <pc:sldMk cId="3947161355" sldId="317"/>
        </pc:sldMkLst>
        <pc:spChg chg="mod">
          <ac:chgData name="Robert Stratton" userId="af371e13-6930-42b7-8727-89312d6e0e88" providerId="ADAL" clId="{894CC170-0F02-4E7C-91C6-40724524FBB8}" dt="2020-10-20T23:30:24.177" v="119" actId="20577"/>
          <ac:spMkLst>
            <pc:docMk/>
            <pc:sldMk cId="3947161355" sldId="317"/>
            <ac:spMk id="3" creationId="{BAF6F9C5-E785-4AEE-9300-B4CA04ED9AEF}"/>
          </ac:spMkLst>
        </pc:spChg>
      </pc:sldChg>
    </pc:docChg>
  </pc:docChgLst>
  <pc:docChgLst>
    <pc:chgData name="Robert Stratton" userId="af371e13-6930-42b7-8727-89312d6e0e88" providerId="ADAL" clId="{31D4106C-A830-48D4-9B62-F247C2AA5BE6}"/>
    <pc:docChg chg="custSel modSld">
      <pc:chgData name="Robert Stratton" userId="af371e13-6930-42b7-8727-89312d6e0e88" providerId="ADAL" clId="{31D4106C-A830-48D4-9B62-F247C2AA5BE6}" dt="2020-10-20T23:15:41.101" v="84" actId="20577"/>
      <pc:docMkLst>
        <pc:docMk/>
      </pc:docMkLst>
      <pc:sldChg chg="modNotesTx">
        <pc:chgData name="Robert Stratton" userId="af371e13-6930-42b7-8727-89312d6e0e88" providerId="ADAL" clId="{31D4106C-A830-48D4-9B62-F247C2AA5BE6}" dt="2020-10-20T23:15:41.101" v="84" actId="20577"/>
        <pc:sldMkLst>
          <pc:docMk/>
          <pc:sldMk cId="1301179892" sldId="292"/>
        </pc:sldMkLst>
      </pc:sldChg>
      <pc:sldChg chg="modSp mod">
        <pc:chgData name="Robert Stratton" userId="af371e13-6930-42b7-8727-89312d6e0e88" providerId="ADAL" clId="{31D4106C-A830-48D4-9B62-F247C2AA5BE6}" dt="2020-10-20T23:11:51.479" v="27" actId="1076"/>
        <pc:sldMkLst>
          <pc:docMk/>
          <pc:sldMk cId="4222325561" sldId="319"/>
        </pc:sldMkLst>
        <pc:spChg chg="mod">
          <ac:chgData name="Robert Stratton" userId="af371e13-6930-42b7-8727-89312d6e0e88" providerId="ADAL" clId="{31D4106C-A830-48D4-9B62-F247C2AA5BE6}" dt="2020-10-20T23:11:51.479" v="27" actId="1076"/>
          <ac:spMkLst>
            <pc:docMk/>
            <pc:sldMk cId="4222325561" sldId="319"/>
            <ac:spMk id="3" creationId="{B946F4A7-944F-4969-BBC5-E482F35D5CE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1" name="Shape 151"/>
          <p:cNvSpPr>
            <a:spLocks noGrp="1" noRot="1" noChangeAspect="1"/>
          </p:cNvSpPr>
          <p:nvPr>
            <p:ph type="sldImg"/>
          </p:nvPr>
        </p:nvSpPr>
        <p:spPr>
          <a:xfrm>
            <a:off x="406400" y="696913"/>
            <a:ext cx="6197600" cy="3486150"/>
          </a:xfrm>
          <a:prstGeom prst="rect">
            <a:avLst/>
          </a:prstGeom>
        </p:spPr>
        <p:txBody>
          <a:bodyPr lIns="93177" tIns="46589" rIns="93177" bIns="46589"/>
          <a:lstStyle/>
          <a:p>
            <a:endParaRPr/>
          </a:p>
        </p:txBody>
      </p:sp>
      <p:sp>
        <p:nvSpPr>
          <p:cNvPr id="152" name="Shape 152"/>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Gill Sans MT"/>
      </a:defRPr>
    </a:lvl1pPr>
    <a:lvl2pPr indent="228600" defTabSz="457200" latinLnBrk="0">
      <a:defRPr sz="1200">
        <a:latin typeface="+mn-lt"/>
        <a:ea typeface="+mn-ea"/>
        <a:cs typeface="+mn-cs"/>
        <a:sym typeface="Gill Sans MT"/>
      </a:defRPr>
    </a:lvl2pPr>
    <a:lvl3pPr indent="457200" defTabSz="457200" latinLnBrk="0">
      <a:defRPr sz="1200">
        <a:latin typeface="+mn-lt"/>
        <a:ea typeface="+mn-ea"/>
        <a:cs typeface="+mn-cs"/>
        <a:sym typeface="Gill Sans MT"/>
      </a:defRPr>
    </a:lvl3pPr>
    <a:lvl4pPr indent="685800" defTabSz="457200" latinLnBrk="0">
      <a:defRPr sz="1200">
        <a:latin typeface="+mn-lt"/>
        <a:ea typeface="+mn-ea"/>
        <a:cs typeface="+mn-cs"/>
        <a:sym typeface="Gill Sans MT"/>
      </a:defRPr>
    </a:lvl4pPr>
    <a:lvl5pPr indent="914400" defTabSz="457200" latinLnBrk="0">
      <a:defRPr sz="1200">
        <a:latin typeface="+mn-lt"/>
        <a:ea typeface="+mn-ea"/>
        <a:cs typeface="+mn-cs"/>
        <a:sym typeface="Gill Sans MT"/>
      </a:defRPr>
    </a:lvl5pPr>
    <a:lvl6pPr indent="1143000" defTabSz="457200" latinLnBrk="0">
      <a:defRPr sz="1200">
        <a:latin typeface="+mn-lt"/>
        <a:ea typeface="+mn-ea"/>
        <a:cs typeface="+mn-cs"/>
        <a:sym typeface="Gill Sans MT"/>
      </a:defRPr>
    </a:lvl6pPr>
    <a:lvl7pPr indent="1371600" defTabSz="457200" latinLnBrk="0">
      <a:defRPr sz="1200">
        <a:latin typeface="+mn-lt"/>
        <a:ea typeface="+mn-ea"/>
        <a:cs typeface="+mn-cs"/>
        <a:sym typeface="Gill Sans MT"/>
      </a:defRPr>
    </a:lvl7pPr>
    <a:lvl8pPr indent="1600200" defTabSz="457200" latinLnBrk="0">
      <a:defRPr sz="1200">
        <a:latin typeface="+mn-lt"/>
        <a:ea typeface="+mn-ea"/>
        <a:cs typeface="+mn-cs"/>
        <a:sym typeface="Gill Sans MT"/>
      </a:defRPr>
    </a:lvl8pPr>
    <a:lvl9pPr indent="1828800" defTabSz="457200" latinLnBrk="0">
      <a:defRPr sz="1200">
        <a:latin typeface="+mn-lt"/>
        <a:ea typeface="+mn-ea"/>
        <a:cs typeface="+mn-cs"/>
        <a:sym typeface="Gill Sans MT"/>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urts.delaware.gov/Opinions/Download.aspx?id=8406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Intentionalit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91961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70458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Ensure board-level protocols are in place that require management to regularly report on </a:t>
            </a:r>
            <a:r>
              <a:rPr lang="en-US" sz="1200" b="1" i="1" kern="1200" dirty="0">
                <a:solidFill>
                  <a:schemeClr val="tx1"/>
                </a:solidFill>
                <a:effectLst/>
                <a:latin typeface="+mn-lt"/>
                <a:ea typeface="+mn-ea"/>
                <a:cs typeface="+mn-cs"/>
              </a:rPr>
              <a:t>key</a:t>
            </a:r>
            <a:r>
              <a:rPr lang="en-US" sz="1200" kern="1200" dirty="0">
                <a:solidFill>
                  <a:schemeClr val="tx1"/>
                </a:solidFill>
                <a:effectLst/>
                <a:latin typeface="+mn-lt"/>
                <a:ea typeface="+mn-ea"/>
                <a:cs typeface="+mn-cs"/>
              </a:rPr>
              <a:t> risks, steps taken to manage those risks, and any significant compliance deficiencies.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board should employ a governance </a:t>
            </a:r>
            <a:r>
              <a:rPr lang="en-US" sz="1200" b="1" i="1" kern="1200" dirty="0">
                <a:solidFill>
                  <a:schemeClr val="tx1"/>
                </a:solidFill>
                <a:effectLst/>
                <a:latin typeface="+mn-lt"/>
                <a:ea typeface="+mn-ea"/>
                <a:cs typeface="+mn-cs"/>
              </a:rPr>
              <a:t>framework</a:t>
            </a:r>
            <a:r>
              <a:rPr lang="en-US" sz="1200" kern="1200" dirty="0">
                <a:solidFill>
                  <a:schemeClr val="tx1"/>
                </a:solidFill>
                <a:effectLst/>
                <a:latin typeface="+mn-lt"/>
                <a:ea typeface="+mn-ea"/>
                <a:cs typeface="+mn-cs"/>
              </a:rPr>
              <a:t> that regularly considers the company's risk management efforts and adequacy of the board-level protocols.  The Board should not wait for the crisis to arrive for the discussion to begin.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Ensure the board-level protocols are </a:t>
            </a:r>
            <a:r>
              <a:rPr lang="en-US" sz="1200" b="1" i="1" kern="1200" dirty="0">
                <a:solidFill>
                  <a:schemeClr val="tx1"/>
                </a:solidFill>
                <a:effectLst/>
                <a:latin typeface="+mn-lt"/>
                <a:ea typeface="+mn-ea"/>
                <a:cs typeface="+mn-cs"/>
              </a:rPr>
              <a:t>documented</a:t>
            </a:r>
            <a:r>
              <a:rPr lang="en-US" sz="1200" kern="1200" dirty="0">
                <a:solidFill>
                  <a:schemeClr val="tx1"/>
                </a:solidFill>
                <a:effectLst/>
                <a:latin typeface="+mn-lt"/>
                <a:ea typeface="+mn-ea"/>
                <a:cs typeface="+mn-cs"/>
              </a:rPr>
              <a:t> and that the board discussion of risk management is contemporaneously and accurately documented in the board minutes.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Boards have </a:t>
            </a:r>
            <a:r>
              <a:rPr lang="en-US" sz="1200" b="1" i="1" kern="1200" dirty="0">
                <a:solidFill>
                  <a:schemeClr val="tx1"/>
                </a:solidFill>
                <a:effectLst/>
                <a:latin typeface="+mn-lt"/>
                <a:ea typeface="+mn-ea"/>
                <a:cs typeface="+mn-cs"/>
              </a:rPr>
              <a:t>flexibility</a:t>
            </a:r>
            <a:r>
              <a:rPr lang="en-US" sz="1200" kern="1200" dirty="0">
                <a:solidFill>
                  <a:schemeClr val="tx1"/>
                </a:solidFill>
                <a:effectLst/>
                <a:latin typeface="+mn-lt"/>
                <a:ea typeface="+mn-ea"/>
                <a:cs typeface="+mn-cs"/>
              </a:rPr>
              <a:t> to design a risk oversight system that is tailored to the company's business and resources.</a:t>
            </a:r>
          </a:p>
          <a:p>
            <a:endParaRPr lang="en-US" dirty="0"/>
          </a:p>
          <a:p>
            <a:endParaRPr lang="en-US" dirty="0"/>
          </a:p>
          <a:p>
            <a:r>
              <a:rPr lang="en-US" sz="1200" b="0" i="0" baseline="30000" dirty="0">
                <a:effectLst/>
                <a:latin typeface="+mn-lt"/>
                <a:ea typeface="+mn-ea"/>
                <a:cs typeface="+mn-cs"/>
                <a:sym typeface="Gill Sans MT"/>
              </a:rPr>
              <a:t>10</a:t>
            </a:r>
            <a:r>
              <a:rPr lang="en-US" sz="1200" b="0" i="0" dirty="0">
                <a:effectLst/>
                <a:latin typeface="+mn-lt"/>
                <a:ea typeface="+mn-ea"/>
                <a:cs typeface="+mn-cs"/>
                <a:sym typeface="Gill Sans MT"/>
              </a:rPr>
              <a:t> </a:t>
            </a:r>
            <a:r>
              <a:rPr lang="en-US" sz="1200" b="0" i="1" u="none" strike="noStrike" dirty="0">
                <a:effectLst/>
                <a:latin typeface="+mn-lt"/>
                <a:ea typeface="+mn-ea"/>
                <a:cs typeface="+mn-cs"/>
                <a:sym typeface="Gill Sans MT"/>
                <a:hlinkClick r:id="rId3"/>
              </a:rPr>
              <a:t>Stone ex rel. AmSouth Bancorporation</a:t>
            </a:r>
            <a:r>
              <a:rPr lang="en-US" sz="1200" b="0" i="0" dirty="0">
                <a:effectLst/>
                <a:latin typeface="+mn-lt"/>
                <a:ea typeface="+mn-ea"/>
                <a:cs typeface="+mn-cs"/>
                <a:sym typeface="Gill Sans MT"/>
              </a:rPr>
              <a:t>, 911 A.2d at 372 (quoting </a:t>
            </a:r>
            <a:r>
              <a:rPr lang="en-US" sz="1200" b="0" i="1" dirty="0">
                <a:effectLst/>
                <a:latin typeface="+mn-lt"/>
                <a:ea typeface="+mn-ea"/>
                <a:cs typeface="+mn-cs"/>
                <a:sym typeface="Gill Sans MT"/>
              </a:rPr>
              <a:t>In re Caremark Int'l Inc. Deriv. Litig.</a:t>
            </a:r>
            <a:r>
              <a:rPr lang="en-US" sz="1200" b="0" i="0" dirty="0">
                <a:effectLst/>
                <a:latin typeface="+mn-lt"/>
                <a:ea typeface="+mn-ea"/>
                <a:cs typeface="+mn-cs"/>
                <a:sym typeface="Gill Sans MT"/>
              </a:rPr>
              <a:t>, 698 A.2d 959, 967 (Del.Ch.1996)).</a:t>
            </a:r>
            <a:endParaRPr lang="en-US" dirty="0"/>
          </a:p>
        </p:txBody>
      </p:sp>
      <p:sp>
        <p:nvSpPr>
          <p:cNvPr id="4" name="Slide Number Placeholder 3"/>
          <p:cNvSpPr>
            <a:spLocks noGrp="1"/>
          </p:cNvSpPr>
          <p:nvPr>
            <p:ph type="sldNum" sz="quarter" idx="5"/>
          </p:nvPr>
        </p:nvSpPr>
        <p:spPr/>
        <p:txBody>
          <a:bodyPr/>
          <a:lstStyle/>
          <a:p>
            <a:fld id="{95644E67-0A71-9345-B5D8-9F2C0CFF48E2}" type="slidenum">
              <a:rPr lang="en-US" smtClean="0"/>
              <a:t>6</a:t>
            </a:fld>
            <a:endParaRPr lang="en-US"/>
          </a:p>
        </p:txBody>
      </p:sp>
    </p:spTree>
    <p:extLst>
      <p:ext uri="{BB962C8B-B14F-4D97-AF65-F5344CB8AC3E}">
        <p14:creationId xmlns:p14="http://schemas.microsoft.com/office/powerpoint/2010/main" val="3502077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Bell had no board committee charged with monitoring food safety; </a:t>
            </a:r>
          </a:p>
          <a:p>
            <a:endParaRPr lang="en-US" dirty="0"/>
          </a:p>
          <a:p>
            <a:r>
              <a:rPr lang="en-US" dirty="0"/>
              <a:t>There was no schedule for the Blue Bell board to consider on a regular basis, such as quarterly of biannually, [whether] any key food safety risks existed; </a:t>
            </a:r>
          </a:p>
          <a:p>
            <a:endParaRPr lang="en-US" dirty="0"/>
          </a:p>
          <a:p>
            <a:r>
              <a:rPr lang="en-US" dirty="0"/>
              <a:t>The Blue Bell board had no regular process or protocols that required management to keep the board apprised of food safety compliance practices, risks, or reports; </a:t>
            </a:r>
          </a:p>
          <a:p>
            <a:endParaRPr lang="en-US" dirty="0"/>
          </a:p>
          <a:p>
            <a:r>
              <a:rPr lang="en-US" dirty="0"/>
              <a:t>Management received reports that contained what could be considered red, or at least yellow, flags, and the board minutes of the relevant period revealed no evidence that these were disclosed to the board; </a:t>
            </a:r>
          </a:p>
          <a:p>
            <a:endParaRPr lang="en-US" dirty="0"/>
          </a:p>
          <a:p>
            <a:r>
              <a:rPr lang="en-US" dirty="0"/>
              <a:t>The board was given certain favorable information about food safety by management, but was not given important reports that presented a much different picture; and </a:t>
            </a:r>
          </a:p>
          <a:p>
            <a:endParaRPr lang="en-US" dirty="0"/>
          </a:p>
          <a:p>
            <a:r>
              <a:rPr lang="en-US" dirty="0"/>
              <a:t>The board minutes were devoid of any suggestion that there was any regular discussion of food safety issues</a:t>
            </a:r>
          </a:p>
        </p:txBody>
      </p:sp>
    </p:spTree>
    <p:extLst>
      <p:ext uri="{BB962C8B-B14F-4D97-AF65-F5344CB8AC3E}">
        <p14:creationId xmlns:p14="http://schemas.microsoft.com/office/powerpoint/2010/main" val="2338507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upstart biopharmaceutical companies – </a:t>
            </a:r>
          </a:p>
          <a:p>
            <a:r>
              <a:rPr lang="en-US" dirty="0"/>
              <a:t>1 drug among its drugs under development, </a:t>
            </a:r>
            <a:r>
              <a:rPr lang="en-US" dirty="0" err="1"/>
              <a:t>Rociletinib</a:t>
            </a:r>
            <a:r>
              <a:rPr lang="en-US" dirty="0"/>
              <a:t> (or “</a:t>
            </a:r>
            <a:r>
              <a:rPr lang="en-US" dirty="0" err="1"/>
              <a:t>Roci</a:t>
            </a:r>
            <a:r>
              <a:rPr lang="en-US" dirty="0"/>
              <a:t>”), that was especially promising.</a:t>
            </a:r>
          </a:p>
          <a:p>
            <a:r>
              <a:rPr lang="en-US" dirty="0"/>
              <a:t>therapy for the treatment of lung cancer, performed well during the early stages of its clinical trial. But data from later stages of the trial revealed the drug likely would not be approved for market by the Food and Drug Administration (“FDA”).</a:t>
            </a:r>
          </a:p>
          <a:p>
            <a:endParaRPr lang="en-US" dirty="0"/>
          </a:p>
          <a:p>
            <a:r>
              <a:rPr lang="en-US" dirty="0"/>
              <a:t>BOD packed with experienced VC and scientists.</a:t>
            </a:r>
            <a:endParaRPr lang="en-US"/>
          </a:p>
        </p:txBody>
      </p:sp>
    </p:spTree>
    <p:extLst>
      <p:ext uri="{BB962C8B-B14F-4D97-AF65-F5344CB8AC3E}">
        <p14:creationId xmlns:p14="http://schemas.microsoft.com/office/powerpoint/2010/main" val="715669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Board’s oversight of impactful business risks may be subject to greater scrutiny than the same Board’s oversight if less critical risks.</a:t>
            </a:r>
          </a:p>
          <a:p>
            <a:endParaRPr lang="en-US" b="1" dirty="0"/>
          </a:p>
          <a:p>
            <a:endParaRPr lang="en-US" b="1" dirty="0"/>
          </a:p>
        </p:txBody>
      </p:sp>
    </p:spTree>
    <p:extLst>
      <p:ext uri="{BB962C8B-B14F-4D97-AF65-F5344CB8AC3E}">
        <p14:creationId xmlns:p14="http://schemas.microsoft.com/office/powerpoint/2010/main" val="1519326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deaths during a space flight</a:t>
            </a:r>
          </a:p>
          <a:p>
            <a:r>
              <a:rPr lang="en-US" dirty="0"/>
              <a:t>No fatalities since training incident Apollo 1 in 1966</a:t>
            </a:r>
          </a:p>
          <a:p>
            <a:pPr marL="0" marR="0" lvl="0" indent="0" defTabSz="457200" eaLnBrk="1" fontAlgn="auto" latinLnBrk="0" hangingPunct="1">
              <a:lnSpc>
                <a:spcPct val="100000"/>
              </a:lnSpc>
              <a:spcBef>
                <a:spcPts val="0"/>
              </a:spcBef>
              <a:spcAft>
                <a:spcPts val="0"/>
              </a:spcAft>
              <a:buClrTx/>
              <a:buSzTx/>
              <a:buFontTx/>
              <a:buNone/>
              <a:tabLst/>
              <a:defRPr/>
            </a:pPr>
            <a:r>
              <a:rPr lang="en-US" dirty="0"/>
              <a:t>“</a:t>
            </a:r>
            <a:r>
              <a:rPr lang="en-US" sz="1200" b="1" i="0" dirty="0">
                <a:effectLst/>
                <a:latin typeface="+mn-lt"/>
                <a:ea typeface="+mn-ea"/>
                <a:cs typeface="+mn-cs"/>
                <a:sym typeface="Gill Sans MT"/>
              </a:rPr>
              <a:t>An accident rooted in history</a:t>
            </a:r>
            <a:r>
              <a:rPr lang="en-US" dirty="0"/>
              <a:t>“</a:t>
            </a:r>
          </a:p>
          <a:p>
            <a:pPr marL="0" marR="0" lvl="0" indent="0" defTabSz="457200" eaLnBrk="1" fontAlgn="auto" latinLnBrk="0" hangingPunct="1">
              <a:lnSpc>
                <a:spcPct val="100000"/>
              </a:lnSpc>
              <a:spcBef>
                <a:spcPts val="0"/>
              </a:spcBef>
              <a:spcAft>
                <a:spcPts val="0"/>
              </a:spcAft>
              <a:buClrTx/>
              <a:buSzTx/>
              <a:buFontTx/>
              <a:buNone/>
              <a:tabLst/>
              <a:defRPr/>
            </a:pPr>
            <a:r>
              <a:rPr lang="en-US" dirty="0"/>
              <a:t>O-Ring Flaw known since 1977</a:t>
            </a:r>
          </a:p>
          <a:p>
            <a:pPr marL="0" marR="0" lvl="0" indent="0" defTabSz="457200" eaLnBrk="1" fontAlgn="auto" latinLnBrk="0" hangingPunct="1">
              <a:lnSpc>
                <a:spcPct val="100000"/>
              </a:lnSpc>
              <a:spcBef>
                <a:spcPts val="0"/>
              </a:spcBef>
              <a:spcAft>
                <a:spcPts val="0"/>
              </a:spcAft>
              <a:buClrTx/>
              <a:buSzTx/>
              <a:buFontTx/>
              <a:buNone/>
              <a:tabLst/>
              <a:defRPr/>
            </a:pPr>
            <a:r>
              <a:rPr lang="en-US" dirty="0"/>
              <a:t>Concerns spoken the night before.  Never escalated up the ladder.</a:t>
            </a:r>
          </a:p>
          <a:p>
            <a:pPr marL="0" marR="0" lvl="0" indent="0" defTabSz="457200" eaLnBrk="1" fontAlgn="auto" latinLnBrk="0" hangingPunct="1">
              <a:lnSpc>
                <a:spcPct val="100000"/>
              </a:lnSpc>
              <a:spcBef>
                <a:spcPts val="0"/>
              </a:spcBef>
              <a:spcAft>
                <a:spcPts val="0"/>
              </a:spcAft>
              <a:buClrTx/>
              <a:buSzTx/>
              <a:buFontTx/>
              <a:buNone/>
              <a:tabLst/>
              <a:defRPr/>
            </a:pPr>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dirty="0"/>
              <a:t>“</a:t>
            </a:r>
            <a:r>
              <a:rPr lang="en-US" sz="1200" b="0" i="0" dirty="0">
                <a:effectLst/>
                <a:latin typeface="+mn-lt"/>
                <a:ea typeface="+mn-ea"/>
                <a:cs typeface="+mn-cs"/>
                <a:sym typeface="Gill Sans MT"/>
              </a:rPr>
              <a:t>the lack of communication between the two camps,”</a:t>
            </a:r>
            <a:endParaRPr lang="en-US" dirty="0"/>
          </a:p>
        </p:txBody>
      </p:sp>
      <p:sp>
        <p:nvSpPr>
          <p:cNvPr id="4" name="Slide Number Placeholder 3"/>
          <p:cNvSpPr>
            <a:spLocks noGrp="1"/>
          </p:cNvSpPr>
          <p:nvPr>
            <p:ph type="sldNum" sz="quarter" idx="5"/>
          </p:nvPr>
        </p:nvSpPr>
        <p:spPr/>
        <p:txBody>
          <a:bodyPr/>
          <a:lstStyle/>
          <a:p>
            <a:fld id="{95644E67-0A71-9345-B5D8-9F2C0CFF48E2}" type="slidenum">
              <a:rPr lang="en-US" smtClean="0"/>
              <a:t>10</a:t>
            </a:fld>
            <a:endParaRPr lang="en-US"/>
          </a:p>
        </p:txBody>
      </p:sp>
    </p:spTree>
    <p:extLst>
      <p:ext uri="{BB962C8B-B14F-4D97-AF65-F5344CB8AC3E}">
        <p14:creationId xmlns:p14="http://schemas.microsoft.com/office/powerpoint/2010/main" val="4037379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Temperate affecting flights was discussed the </a:t>
            </a:r>
            <a:r>
              <a:rPr lang="en-US" sz="1200" b="1" kern="1200">
                <a:solidFill>
                  <a:schemeClr val="tx1"/>
                </a:solidFill>
                <a:effectLst/>
                <a:latin typeface="+mn-lt"/>
                <a:ea typeface="+mn-ea"/>
                <a:cs typeface="+mn-cs"/>
              </a:rPr>
              <a:t>night before </a:t>
            </a:r>
            <a:r>
              <a:rPr lang="en-US" sz="1200" kern="1200">
                <a:solidFill>
                  <a:schemeClr val="tx1"/>
                </a:solidFill>
                <a:effectLst/>
                <a:latin typeface="+mn-lt"/>
                <a:ea typeface="+mn-ea"/>
                <a:cs typeface="+mn-cs"/>
              </a:rPr>
              <a:t>the disaster.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graph helped engineers determine temperate wasn’t a causal factor of o ring incidents.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a:t>
            </a:r>
            <a:r>
              <a:rPr lang="en-US" sz="1200" i="1" kern="1200">
                <a:solidFill>
                  <a:schemeClr val="tx1"/>
                </a:solidFill>
                <a:effectLst/>
                <a:latin typeface="+mn-lt"/>
                <a:ea typeface="+mn-ea"/>
                <a:cs typeface="+mn-cs"/>
              </a:rPr>
              <a:t>flights with zero incidents were excluded</a:t>
            </a:r>
            <a:r>
              <a:rPr lang="en-US" sz="1200" kern="1200">
                <a:solidFill>
                  <a:schemeClr val="tx1"/>
                </a:solidFill>
                <a:effectLst/>
                <a:latin typeface="+mn-lt"/>
                <a:ea typeface="+mn-ea"/>
                <a:cs typeface="+mn-cs"/>
              </a:rPr>
              <a:t> from the plot because </a:t>
            </a:r>
            <a:r>
              <a:rPr lang="en-US" sz="1200" i="1" kern="1200">
                <a:solidFill>
                  <a:schemeClr val="tx1"/>
                </a:solidFill>
                <a:effectLst/>
                <a:latin typeface="+mn-lt"/>
                <a:ea typeface="+mn-ea"/>
                <a:cs typeface="+mn-cs"/>
              </a:rPr>
              <a:t>it was felt</a:t>
            </a:r>
            <a:r>
              <a:rPr lang="en-US" sz="1200" kern="1200">
                <a:solidFill>
                  <a:schemeClr val="tx1"/>
                </a:solidFill>
                <a:effectLst/>
                <a:latin typeface="+mn-lt"/>
                <a:ea typeface="+mn-ea"/>
                <a:cs typeface="+mn-cs"/>
              </a:rPr>
              <a:t> that </a:t>
            </a:r>
            <a:r>
              <a:rPr lang="en-US" sz="1200" b="1" kern="1200">
                <a:solidFill>
                  <a:schemeClr val="tx1"/>
                </a:solidFill>
                <a:effectLst/>
                <a:latin typeface="+mn-lt"/>
                <a:ea typeface="+mn-ea"/>
                <a:cs typeface="+mn-cs"/>
              </a:rPr>
              <a:t>these flights did not contribute any information about the temperature effect.</a:t>
            </a:r>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Rogers Commission graphed with flights that had no incidents and found a clear correlation.</a:t>
            </a:r>
          </a:p>
        </p:txBody>
      </p:sp>
      <p:sp>
        <p:nvSpPr>
          <p:cNvPr id="4" name="Slide Number Placeholder 3"/>
          <p:cNvSpPr>
            <a:spLocks noGrp="1"/>
          </p:cNvSpPr>
          <p:nvPr>
            <p:ph type="sldNum" sz="quarter" idx="5"/>
          </p:nvPr>
        </p:nvSpPr>
        <p:spPr/>
        <p:txBody>
          <a:bodyPr/>
          <a:lstStyle/>
          <a:p>
            <a:fld id="{95644E67-0A71-9345-B5D8-9F2C0CFF48E2}" type="slidenum">
              <a:rPr lang="en-US" smtClean="0"/>
              <a:t>11</a:t>
            </a:fld>
            <a:endParaRPr lang="en-US"/>
          </a:p>
        </p:txBody>
      </p:sp>
    </p:spTree>
    <p:extLst>
      <p:ext uri="{BB962C8B-B14F-4D97-AF65-F5344CB8AC3E}">
        <p14:creationId xmlns:p14="http://schemas.microsoft.com/office/powerpoint/2010/main" val="991446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effectLst/>
                <a:latin typeface="+mn-lt"/>
                <a:ea typeface="+mn-ea"/>
                <a:cs typeface="+mn-cs"/>
                <a:sym typeface="Gill Sans MT"/>
              </a:rPr>
              <a:t>without "understanding" (or "</a:t>
            </a:r>
            <a:r>
              <a:rPr lang="en-US" sz="1200" b="0" i="0" u="none" strike="noStrike" dirty="0">
                <a:effectLst/>
                <a:latin typeface="+mn-lt"/>
                <a:ea typeface="+mn-ea"/>
                <a:cs typeface="+mn-cs"/>
                <a:sym typeface="Gill Sans MT"/>
                <a:hlinkClick r:id="rId3" tooltip="Intentionality"/>
              </a:rPr>
              <a:t>intentionality</a:t>
            </a:r>
            <a:r>
              <a:rPr lang="en-US" sz="1200" b="0" i="0" dirty="0">
                <a:effectLst/>
                <a:latin typeface="+mn-lt"/>
                <a:ea typeface="+mn-ea"/>
                <a:cs typeface="+mn-cs"/>
                <a:sym typeface="Gill Sans MT"/>
              </a:rPr>
              <a:t>"), we cannot describe what the machine is doing as "thinking" and, since it does not think</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5644E67-0A71-9345-B5D8-9F2C0CFF48E2}" type="slidenum">
              <a:rPr lang="en-US" smtClean="0"/>
              <a:t>12</a:t>
            </a:fld>
            <a:endParaRPr lang="en-US"/>
          </a:p>
        </p:txBody>
      </p:sp>
    </p:spTree>
    <p:extLst>
      <p:ext uri="{BB962C8B-B14F-4D97-AF65-F5344CB8AC3E}">
        <p14:creationId xmlns:p14="http://schemas.microsoft.com/office/powerpoint/2010/main" val="2018419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Moral hazard is typically the cognitive bias used in risk management.  “lack of incentive to guard against risk where one is protected from its consequences, e.g. by insurance.” But in large complex organizational filled with a lot of smart people, there’s another bias that is more dangerous.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Bounded rationality is the idea that when individuals make decisions, their rationality is limited by the tractability of the decision problem, their cognitive limitations and the time available. Decision-makers in this view act as satisfiers, seeking a satisfactory solution rather than an optimal one.  When risk owners can’t mitigate risks, its up to BOD oversight to refocus satisfactory solution vs optimal.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Smart Educated people more susceptible to bias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5644E67-0A71-9345-B5D8-9F2C0CFF48E2}" type="slidenum">
              <a:rPr lang="en-US" smtClean="0"/>
              <a:t>13</a:t>
            </a:fld>
            <a:endParaRPr lang="en-US"/>
          </a:p>
        </p:txBody>
      </p:sp>
    </p:spTree>
    <p:extLst>
      <p:ext uri="{BB962C8B-B14F-4D97-AF65-F5344CB8AC3E}">
        <p14:creationId xmlns:p14="http://schemas.microsoft.com/office/powerpoint/2010/main" val="2715710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Permanente Medicine is the unique approach that physicians and clinicians of the eight self-governed, self-managed Permanente Medical Groups use to care for the patients and members of Kaiser Permanente.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quality and excellence of Permanente Medicine is the result of a culture of physician leadership that drives research and innovation to create value for our patients and our communities.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In Oregon, Northwest Permanente cares for more than 626,000 Kaiser Permanente members in Oregon and Southwest Washington</a:t>
            </a:r>
          </a:p>
        </p:txBody>
      </p:sp>
      <p:sp>
        <p:nvSpPr>
          <p:cNvPr id="4" name="Slide Number Placeholder 3"/>
          <p:cNvSpPr>
            <a:spLocks noGrp="1"/>
          </p:cNvSpPr>
          <p:nvPr>
            <p:ph type="sldNum" sz="quarter" idx="5"/>
          </p:nvPr>
        </p:nvSpPr>
        <p:spPr/>
        <p:txBody>
          <a:bodyPr/>
          <a:lstStyle/>
          <a:p>
            <a:fld id="{B89942DC-AD1B-DD4D-8BD4-0CB1FC5393D7}" type="slidenum">
              <a:rPr lang="en-US" smtClean="0"/>
              <a:t>16</a:t>
            </a:fld>
            <a:endParaRPr lang="en-US"/>
          </a:p>
        </p:txBody>
      </p:sp>
    </p:spTree>
    <p:extLst>
      <p:ext uri="{BB962C8B-B14F-4D97-AF65-F5344CB8AC3E}">
        <p14:creationId xmlns:p14="http://schemas.microsoft.com/office/powerpoint/2010/main" val="918985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three-pronged care model we use at Kaiser Permanente Northwest is the same model used by Kaiser Permanente locations all across the country. </a:t>
            </a:r>
          </a:p>
          <a:p>
            <a:endParaRPr lang="en-US"/>
          </a:p>
          <a:p>
            <a:r>
              <a:rPr lang="en-US"/>
              <a:t>One big differentiator with Kaiser Permanente is that physicians and clinicians make the decision about the care their patients receive – not an insurance plan. </a:t>
            </a:r>
          </a:p>
          <a:p>
            <a:endParaRPr lang="en-US"/>
          </a:p>
          <a:p>
            <a:r>
              <a:rPr lang="en-US"/>
              <a:t>Permanente Medicine is integral to the success of Kaiser Permanente. </a:t>
            </a:r>
          </a:p>
        </p:txBody>
      </p:sp>
      <p:sp>
        <p:nvSpPr>
          <p:cNvPr id="4" name="Slide Number Placeholder 3"/>
          <p:cNvSpPr>
            <a:spLocks noGrp="1"/>
          </p:cNvSpPr>
          <p:nvPr>
            <p:ph type="sldNum" sz="quarter" idx="5"/>
          </p:nvPr>
        </p:nvSpPr>
        <p:spPr/>
        <p:txBody>
          <a:bodyPr/>
          <a:lstStyle/>
          <a:p>
            <a:fld id="{B89942DC-AD1B-DD4D-8BD4-0CB1FC5393D7}" type="slidenum">
              <a:rPr lang="en-US" smtClean="0"/>
              <a:t>18</a:t>
            </a:fld>
            <a:endParaRPr lang="en-US"/>
          </a:p>
        </p:txBody>
      </p:sp>
    </p:spTree>
    <p:extLst>
      <p:ext uri="{BB962C8B-B14F-4D97-AF65-F5344CB8AC3E}">
        <p14:creationId xmlns:p14="http://schemas.microsoft.com/office/powerpoint/2010/main" val="2269358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DefDefine</a:t>
            </a:r>
            <a:r>
              <a:rPr lang="en-US" dirty="0"/>
              <a:t> </a:t>
            </a:r>
            <a:r>
              <a:rPr lang="en-US" dirty="0" err="1"/>
              <a:t>asdfasdfasdfasdfasdfasdfasdfasdfasdfasdfasdfasd</a:t>
            </a:r>
            <a:endParaRPr lang="en-US" dirty="0"/>
          </a:p>
        </p:txBody>
      </p:sp>
    </p:spTree>
    <p:extLst>
      <p:ext uri="{BB962C8B-B14F-4D97-AF65-F5344CB8AC3E}">
        <p14:creationId xmlns:p14="http://schemas.microsoft.com/office/powerpoint/2010/main" val="956959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5"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16"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17"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18" name="Rectangle 6"/>
          <p:cNvSpPr/>
          <p:nvPr/>
        </p:nvSpPr>
        <p:spPr>
          <a:xfrm>
            <a:off x="446533" y="3085764"/>
            <a:ext cx="11262867" cy="3304800"/>
          </a:xfrm>
          <a:prstGeom prst="rect">
            <a:avLst/>
          </a:prstGeom>
          <a:solidFill>
            <a:schemeClr val="accent1"/>
          </a:solidFill>
          <a:ln w="12700">
            <a:miter lim="400000"/>
          </a:ln>
        </p:spPr>
        <p:txBody>
          <a:bodyPr lIns="45719" rIns="45719"/>
          <a:lstStyle/>
          <a:p>
            <a:endParaRPr/>
          </a:p>
        </p:txBody>
      </p:sp>
      <p:sp>
        <p:nvSpPr>
          <p:cNvPr id="19" name="Title Text"/>
          <p:cNvSpPr txBox="1">
            <a:spLocks noGrp="1"/>
          </p:cNvSpPr>
          <p:nvPr>
            <p:ph type="title"/>
          </p:nvPr>
        </p:nvSpPr>
        <p:spPr>
          <a:xfrm>
            <a:off x="581190" y="1020431"/>
            <a:ext cx="10993551" cy="1475013"/>
          </a:xfrm>
          <a:prstGeom prst="rect">
            <a:avLst/>
          </a:prstGeom>
        </p:spPr>
        <p:txBody>
          <a:bodyPr/>
          <a:lstStyle>
            <a:lvl1pPr>
              <a:defRPr sz="3600">
                <a:solidFill>
                  <a:schemeClr val="accent1"/>
                </a:solidFill>
              </a:defRPr>
            </a:lvl1pPr>
          </a:lstStyle>
          <a:p>
            <a:r>
              <a:t>Title Text</a:t>
            </a:r>
          </a:p>
        </p:txBody>
      </p:sp>
      <p:sp>
        <p:nvSpPr>
          <p:cNvPr id="20" name="Body Level One…"/>
          <p:cNvSpPr txBox="1">
            <a:spLocks noGrp="1"/>
          </p:cNvSpPr>
          <p:nvPr>
            <p:ph type="body" sz="quarter" idx="1"/>
          </p:nvPr>
        </p:nvSpPr>
        <p:spPr>
          <a:xfrm>
            <a:off x="581193" y="2495444"/>
            <a:ext cx="10993548" cy="590322"/>
          </a:xfrm>
          <a:prstGeom prst="rect">
            <a:avLst/>
          </a:prstGeom>
        </p:spPr>
        <p:txBody>
          <a:bodyPr anchor="t"/>
          <a:lstStyle>
            <a:lvl1pPr marL="0" indent="0">
              <a:buClrTx/>
              <a:buSzTx/>
              <a:buNone/>
              <a:defRPr sz="1600" cap="all">
                <a:solidFill>
                  <a:schemeClr val="accent2"/>
                </a:solidFill>
              </a:defRPr>
            </a:lvl1pPr>
            <a:lvl2pPr marL="0" indent="457200">
              <a:buClrTx/>
              <a:buSzTx/>
              <a:buNone/>
              <a:defRPr sz="1600" cap="all">
                <a:solidFill>
                  <a:schemeClr val="accent2"/>
                </a:solidFill>
              </a:defRPr>
            </a:lvl2pPr>
            <a:lvl3pPr marL="0" indent="914400">
              <a:buClrTx/>
              <a:buSzTx/>
              <a:buNone/>
              <a:defRPr sz="1600" cap="all">
                <a:solidFill>
                  <a:schemeClr val="accent2"/>
                </a:solidFill>
              </a:defRPr>
            </a:lvl3pPr>
            <a:lvl4pPr marL="0" indent="1371600">
              <a:buClrTx/>
              <a:buSzTx/>
              <a:buNone/>
              <a:defRPr sz="1600" cap="all">
                <a:solidFill>
                  <a:schemeClr val="accent2"/>
                </a:solidFill>
              </a:defRPr>
            </a:lvl4pPr>
            <a:lvl5pPr marL="0" indent="1828800">
              <a:buClrTx/>
              <a:buSzTx/>
              <a:buNone/>
              <a:defRPr sz="1600" cap="all">
                <a:solidFill>
                  <a:schemeClr val="accent2"/>
                </a:solidFill>
              </a:defRPr>
            </a:lvl5pPr>
          </a:lstStyle>
          <a:p>
            <a:r>
              <a:t>Body Level One</a:t>
            </a:r>
          </a:p>
          <a:p>
            <a:pPr lvl="1"/>
            <a:r>
              <a:t>Body Level Two</a:t>
            </a:r>
          </a:p>
          <a:p>
            <a:pPr lvl="2"/>
            <a:r>
              <a:t>Body Level Three</a:t>
            </a:r>
          </a:p>
          <a:p>
            <a:pPr lvl="3"/>
            <a:r>
              <a:t>Body Level Four</a:t>
            </a:r>
          </a:p>
          <a:p>
            <a:pPr lvl="4"/>
            <a:r>
              <a:t>Body Level Five</a:t>
            </a:r>
          </a:p>
        </p:txBody>
      </p:sp>
      <p:sp>
        <p:nvSpPr>
          <p:cNvPr id="21" name="Slide Number"/>
          <p:cNvSpPr txBox="1">
            <a:spLocks noGrp="1"/>
          </p:cNvSpPr>
          <p:nvPr>
            <p:ph type="sldNum" sz="quarter" idx="2"/>
          </p:nvPr>
        </p:nvSpPr>
        <p:spPr>
          <a:xfrm>
            <a:off x="11343463" y="6023129"/>
            <a:ext cx="231278" cy="231141"/>
          </a:xfrm>
          <a:prstGeom prst="rect">
            <a:avLst/>
          </a:prstGeom>
        </p:spPr>
        <p:txBody>
          <a:bodyPr/>
          <a:lstStyle>
            <a:lvl1pPr>
              <a:defRPr>
                <a:solidFill>
                  <a:srgbClr val="9F296B"/>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8"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29"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30"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31" name="Rectangle 6"/>
          <p:cNvSpPr/>
          <p:nvPr/>
        </p:nvSpPr>
        <p:spPr>
          <a:xfrm>
            <a:off x="440285" y="614407"/>
            <a:ext cx="11309340" cy="1189299"/>
          </a:xfrm>
          <a:prstGeom prst="rect">
            <a:avLst/>
          </a:prstGeom>
          <a:solidFill>
            <a:schemeClr val="accent1"/>
          </a:solidFill>
          <a:ln w="12700">
            <a:miter lim="400000"/>
          </a:ln>
        </p:spPr>
        <p:txBody>
          <a:bodyPr lIns="45719" rIns="45719"/>
          <a:lstStyle/>
          <a:p>
            <a:endParaRPr/>
          </a:p>
        </p:txBody>
      </p:sp>
      <p:sp>
        <p:nvSpPr>
          <p:cNvPr id="32" name="Title Text"/>
          <p:cNvSpPr txBox="1">
            <a:spLocks noGrp="1"/>
          </p:cNvSpPr>
          <p:nvPr>
            <p:ph type="title"/>
          </p:nvPr>
        </p:nvSpPr>
        <p:spPr>
          <a:xfrm>
            <a:off x="581191" y="702155"/>
            <a:ext cx="11029617" cy="1013802"/>
          </a:xfrm>
          <a:prstGeom prst="rect">
            <a:avLst/>
          </a:prstGeom>
        </p:spPr>
        <p:txBody>
          <a:bodyPr/>
          <a:lstStyle/>
          <a:p>
            <a:r>
              <a:t>Title Text</a:t>
            </a:r>
          </a:p>
        </p:txBody>
      </p:sp>
      <p:sp>
        <p:nvSpPr>
          <p:cNvPr id="33" name="Body Level One…"/>
          <p:cNvSpPr txBox="1">
            <a:spLocks noGrp="1"/>
          </p:cNvSpPr>
          <p:nvPr>
            <p:ph type="body" idx="1"/>
          </p:nvPr>
        </p:nvSpPr>
        <p:spPr>
          <a:xfrm>
            <a:off x="581191" y="2180495"/>
            <a:ext cx="11029617" cy="367830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xfrm>
            <a:off x="11379531" y="6023129"/>
            <a:ext cx="231277" cy="2311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41"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42"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43"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44" name="Rectangle 7"/>
          <p:cNvSpPr/>
          <p:nvPr/>
        </p:nvSpPr>
        <p:spPr>
          <a:xfrm>
            <a:off x="447816" y="5141974"/>
            <a:ext cx="11290862" cy="1258828"/>
          </a:xfrm>
          <a:prstGeom prst="rect">
            <a:avLst/>
          </a:prstGeom>
          <a:solidFill>
            <a:schemeClr val="accent1"/>
          </a:solidFill>
          <a:ln w="12700">
            <a:miter lim="400000"/>
          </a:ln>
        </p:spPr>
        <p:txBody>
          <a:bodyPr lIns="45719" rIns="45719"/>
          <a:lstStyle/>
          <a:p>
            <a:endParaRPr/>
          </a:p>
        </p:txBody>
      </p:sp>
      <p:sp>
        <p:nvSpPr>
          <p:cNvPr id="45" name="Title Text"/>
          <p:cNvSpPr txBox="1">
            <a:spLocks noGrp="1"/>
          </p:cNvSpPr>
          <p:nvPr>
            <p:ph type="title"/>
          </p:nvPr>
        </p:nvSpPr>
        <p:spPr>
          <a:xfrm>
            <a:off x="581193" y="3043909"/>
            <a:ext cx="11029616" cy="1497508"/>
          </a:xfrm>
          <a:prstGeom prst="rect">
            <a:avLst/>
          </a:prstGeom>
        </p:spPr>
        <p:txBody>
          <a:bodyPr/>
          <a:lstStyle>
            <a:lvl1pPr>
              <a:defRPr sz="3600">
                <a:solidFill>
                  <a:schemeClr val="accent1"/>
                </a:solidFill>
              </a:defRPr>
            </a:lvl1pPr>
          </a:lstStyle>
          <a:p>
            <a:r>
              <a:t>Title Text</a:t>
            </a:r>
          </a:p>
        </p:txBody>
      </p:sp>
      <p:sp>
        <p:nvSpPr>
          <p:cNvPr id="46" name="Body Level One…"/>
          <p:cNvSpPr txBox="1">
            <a:spLocks noGrp="1"/>
          </p:cNvSpPr>
          <p:nvPr>
            <p:ph type="body" sz="quarter" idx="1"/>
          </p:nvPr>
        </p:nvSpPr>
        <p:spPr>
          <a:xfrm>
            <a:off x="581191" y="4541416"/>
            <a:ext cx="11029617" cy="600557"/>
          </a:xfrm>
          <a:prstGeom prst="rect">
            <a:avLst/>
          </a:prstGeom>
        </p:spPr>
        <p:txBody>
          <a:bodyPr anchor="t"/>
          <a:lstStyle>
            <a:lvl1pPr marL="0" indent="0">
              <a:buClrTx/>
              <a:buSzTx/>
              <a:buNone/>
              <a:defRPr cap="all">
                <a:solidFill>
                  <a:schemeClr val="accent2"/>
                </a:solidFill>
              </a:defRPr>
            </a:lvl1pPr>
            <a:lvl2pPr marL="0" indent="457200">
              <a:buClrTx/>
              <a:buSzTx/>
              <a:buNone/>
              <a:defRPr cap="all">
                <a:solidFill>
                  <a:schemeClr val="accent2"/>
                </a:solidFill>
              </a:defRPr>
            </a:lvl2pPr>
            <a:lvl3pPr marL="0" indent="914400">
              <a:buClrTx/>
              <a:buSzTx/>
              <a:buNone/>
              <a:defRPr cap="all">
                <a:solidFill>
                  <a:schemeClr val="accent2"/>
                </a:solidFill>
              </a:defRPr>
            </a:lvl3pPr>
            <a:lvl4pPr marL="0" indent="1371600">
              <a:buClrTx/>
              <a:buSzTx/>
              <a:buNone/>
              <a:defRPr cap="all">
                <a:solidFill>
                  <a:schemeClr val="accent2"/>
                </a:solidFill>
              </a:defRPr>
            </a:lvl4pPr>
            <a:lvl5pPr marL="0" indent="1828800">
              <a:buClrTx/>
              <a:buSzTx/>
              <a:buNone/>
              <a:defRPr cap="all">
                <a:solidFill>
                  <a:schemeClr val="accent2"/>
                </a:solidFill>
              </a:defRPr>
            </a:lvl5pPr>
          </a:lstStyle>
          <a:p>
            <a:r>
              <a:t>Body Level One</a:t>
            </a:r>
          </a:p>
          <a:p>
            <a:pPr lvl="1"/>
            <a:r>
              <a:t>Body Level Two</a:t>
            </a:r>
          </a:p>
          <a:p>
            <a:pPr lvl="2"/>
            <a:r>
              <a:t>Body Level Three</a:t>
            </a:r>
          </a:p>
          <a:p>
            <a:pPr lvl="3"/>
            <a:r>
              <a:t>Body Level Four</a:t>
            </a:r>
          </a:p>
          <a:p>
            <a:pPr lvl="4"/>
            <a:r>
              <a:t>Body Level Five</a:t>
            </a:r>
          </a:p>
        </p:txBody>
      </p:sp>
      <p:sp>
        <p:nvSpPr>
          <p:cNvPr id="47" name="Slide Number"/>
          <p:cNvSpPr txBox="1">
            <a:spLocks noGrp="1"/>
          </p:cNvSpPr>
          <p:nvPr>
            <p:ph type="sldNum" sz="quarter" idx="2"/>
          </p:nvPr>
        </p:nvSpPr>
        <p:spPr>
          <a:prstGeom prst="rect">
            <a:avLst/>
          </a:prstGeom>
        </p:spPr>
        <p:txBody>
          <a:bodyPr/>
          <a:lstStyle>
            <a:lvl1pPr>
              <a:defRPr>
                <a:solidFill>
                  <a:srgbClr val="9F296B"/>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54"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55"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56"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57" name="Rectangle 7"/>
          <p:cNvSpPr/>
          <p:nvPr/>
        </p:nvSpPr>
        <p:spPr>
          <a:xfrm>
            <a:off x="445982" y="606554"/>
            <a:ext cx="11300036" cy="1258828"/>
          </a:xfrm>
          <a:prstGeom prst="rect">
            <a:avLst/>
          </a:prstGeom>
          <a:solidFill>
            <a:schemeClr val="accent1"/>
          </a:solidFill>
          <a:ln w="12700">
            <a:miter lim="400000"/>
          </a:ln>
        </p:spPr>
        <p:txBody>
          <a:bodyPr lIns="45719" rIns="45719"/>
          <a:lstStyle/>
          <a:p>
            <a:endParaRPr/>
          </a:p>
        </p:txBody>
      </p:sp>
      <p:sp>
        <p:nvSpPr>
          <p:cNvPr id="58" name="Title Text"/>
          <p:cNvSpPr txBox="1">
            <a:spLocks noGrp="1"/>
          </p:cNvSpPr>
          <p:nvPr>
            <p:ph type="title"/>
          </p:nvPr>
        </p:nvSpPr>
        <p:spPr>
          <a:xfrm>
            <a:off x="581193" y="729657"/>
            <a:ext cx="11029616" cy="988334"/>
          </a:xfrm>
          <a:prstGeom prst="rect">
            <a:avLst/>
          </a:prstGeom>
        </p:spPr>
        <p:txBody>
          <a:bodyPr/>
          <a:lstStyle/>
          <a:p>
            <a:r>
              <a:t>Title Text</a:t>
            </a:r>
          </a:p>
        </p:txBody>
      </p:sp>
      <p:sp>
        <p:nvSpPr>
          <p:cNvPr id="59" name="Body Level One…"/>
          <p:cNvSpPr txBox="1">
            <a:spLocks noGrp="1"/>
          </p:cNvSpPr>
          <p:nvPr>
            <p:ph type="body" sz="half" idx="1"/>
          </p:nvPr>
        </p:nvSpPr>
        <p:spPr>
          <a:xfrm>
            <a:off x="581193" y="2228002"/>
            <a:ext cx="5422390" cy="363304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67"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68"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69"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70" name="Rectangle 10"/>
          <p:cNvSpPr/>
          <p:nvPr/>
        </p:nvSpPr>
        <p:spPr>
          <a:xfrm>
            <a:off x="445982" y="606554"/>
            <a:ext cx="11300036" cy="1258828"/>
          </a:xfrm>
          <a:prstGeom prst="rect">
            <a:avLst/>
          </a:prstGeom>
          <a:solidFill>
            <a:schemeClr val="accent1"/>
          </a:solidFill>
          <a:ln w="12700">
            <a:miter lim="400000"/>
          </a:ln>
        </p:spPr>
        <p:txBody>
          <a:bodyPr lIns="45719" rIns="45719"/>
          <a:lstStyle/>
          <a:p>
            <a:endParaRPr/>
          </a:p>
        </p:txBody>
      </p:sp>
      <p:sp>
        <p:nvSpPr>
          <p:cNvPr id="71" name="Title Text"/>
          <p:cNvSpPr txBox="1">
            <a:spLocks noGrp="1"/>
          </p:cNvSpPr>
          <p:nvPr>
            <p:ph type="title"/>
          </p:nvPr>
        </p:nvSpPr>
        <p:spPr>
          <a:xfrm>
            <a:off x="581193" y="729657"/>
            <a:ext cx="11029616" cy="988334"/>
          </a:xfrm>
          <a:prstGeom prst="rect">
            <a:avLst/>
          </a:prstGeom>
        </p:spPr>
        <p:txBody>
          <a:bodyPr/>
          <a:lstStyle/>
          <a:p>
            <a:r>
              <a:t>Title Text</a:t>
            </a:r>
          </a:p>
        </p:txBody>
      </p:sp>
      <p:sp>
        <p:nvSpPr>
          <p:cNvPr id="72" name="Body Level One…"/>
          <p:cNvSpPr txBox="1">
            <a:spLocks noGrp="1"/>
          </p:cNvSpPr>
          <p:nvPr>
            <p:ph type="body" sz="quarter" idx="1"/>
          </p:nvPr>
        </p:nvSpPr>
        <p:spPr>
          <a:xfrm>
            <a:off x="887219" y="2250892"/>
            <a:ext cx="5087076" cy="536006"/>
          </a:xfrm>
          <a:prstGeom prst="rect">
            <a:avLst/>
          </a:prstGeom>
        </p:spPr>
        <p:txBody>
          <a:bodyPr anchor="b"/>
          <a:lstStyle>
            <a:lvl1pPr marL="0" indent="0">
              <a:buClrTx/>
              <a:buSzTx/>
              <a:buNone/>
              <a:defRPr sz="2200">
                <a:solidFill>
                  <a:schemeClr val="accent2"/>
                </a:solidFill>
              </a:defRPr>
            </a:lvl1pPr>
            <a:lvl2pPr marL="0" indent="457200">
              <a:buClrTx/>
              <a:buSzTx/>
              <a:buNone/>
              <a:defRPr sz="2200">
                <a:solidFill>
                  <a:schemeClr val="accent2"/>
                </a:solidFill>
              </a:defRPr>
            </a:lvl2pPr>
            <a:lvl3pPr marL="0" indent="914400">
              <a:buClrTx/>
              <a:buSzTx/>
              <a:buNone/>
              <a:defRPr sz="2200">
                <a:solidFill>
                  <a:schemeClr val="accent2"/>
                </a:solidFill>
              </a:defRPr>
            </a:lvl3pPr>
            <a:lvl4pPr marL="0" indent="1371600">
              <a:buClrTx/>
              <a:buSzTx/>
              <a:buNone/>
              <a:defRPr sz="2200">
                <a:solidFill>
                  <a:schemeClr val="accent2"/>
                </a:solidFill>
              </a:defRPr>
            </a:lvl4pPr>
            <a:lvl5pPr marL="0" indent="1828800">
              <a:buClrTx/>
              <a:buSzTx/>
              <a:buNone/>
              <a:defRPr sz="2200">
                <a:solidFill>
                  <a:schemeClr val="accent2"/>
                </a:solidFill>
              </a:defRPr>
            </a:lvl5pPr>
          </a:lstStyle>
          <a:p>
            <a:r>
              <a:t>Body Level One</a:t>
            </a:r>
          </a:p>
          <a:p>
            <a:pPr lvl="1"/>
            <a:r>
              <a:t>Body Level Two</a:t>
            </a:r>
          </a:p>
          <a:p>
            <a:pPr lvl="2"/>
            <a:r>
              <a:t>Body Level Three</a:t>
            </a:r>
          </a:p>
          <a:p>
            <a:pPr lvl="3"/>
            <a:r>
              <a:t>Body Level Four</a:t>
            </a:r>
          </a:p>
          <a:p>
            <a:pPr lvl="4"/>
            <a:r>
              <a:t>Body Level Five</a:t>
            </a:r>
          </a:p>
        </p:txBody>
      </p:sp>
      <p:sp>
        <p:nvSpPr>
          <p:cNvPr id="73" name="Text Placeholder 4"/>
          <p:cNvSpPr>
            <a:spLocks noGrp="1"/>
          </p:cNvSpPr>
          <p:nvPr>
            <p:ph type="body" sz="quarter" idx="13"/>
          </p:nvPr>
        </p:nvSpPr>
        <p:spPr>
          <a:xfrm>
            <a:off x="6523735" y="2250892"/>
            <a:ext cx="5087073" cy="553374"/>
          </a:xfrm>
          <a:prstGeom prst="rect">
            <a:avLst/>
          </a:prstGeom>
        </p:spPr>
        <p:txBody>
          <a:bodyPr anchor="b"/>
          <a:lstStyle/>
          <a:p>
            <a:pPr marL="0" indent="0">
              <a:buClrTx/>
              <a:buSzTx/>
              <a:buNone/>
              <a:defRPr sz="2200">
                <a:solidFill>
                  <a:schemeClr val="accent2"/>
                </a:solidFill>
              </a:defRPr>
            </a:pPr>
            <a:endParaRP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81" name="Title Text"/>
          <p:cNvSpPr txBox="1">
            <a:spLocks noGrp="1"/>
          </p:cNvSpPr>
          <p:nvPr>
            <p:ph type="title"/>
          </p:nvPr>
        </p:nvSpPr>
        <p:spPr>
          <a:prstGeom prst="rect">
            <a:avLst/>
          </a:prstGeom>
        </p:spPr>
        <p:txBody>
          <a:bodyPr/>
          <a:lstStyle/>
          <a:p>
            <a:r>
              <a:t>Title Text</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89"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90"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91"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99"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100"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101"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102" name="Rectangle 8"/>
          <p:cNvSpPr/>
          <p:nvPr/>
        </p:nvSpPr>
        <p:spPr>
          <a:xfrm>
            <a:off x="447816" y="5141972"/>
            <a:ext cx="11298202" cy="1274703"/>
          </a:xfrm>
          <a:prstGeom prst="rect">
            <a:avLst/>
          </a:prstGeom>
          <a:solidFill>
            <a:schemeClr val="accent1"/>
          </a:solidFill>
          <a:ln w="12700">
            <a:miter lim="400000"/>
          </a:ln>
        </p:spPr>
        <p:txBody>
          <a:bodyPr lIns="45719" rIns="45719"/>
          <a:lstStyle/>
          <a:p>
            <a:endParaRPr/>
          </a:p>
        </p:txBody>
      </p:sp>
      <p:sp>
        <p:nvSpPr>
          <p:cNvPr id="103" name="Title Text"/>
          <p:cNvSpPr txBox="1">
            <a:spLocks noGrp="1"/>
          </p:cNvSpPr>
          <p:nvPr>
            <p:ph type="title"/>
          </p:nvPr>
        </p:nvSpPr>
        <p:spPr>
          <a:xfrm>
            <a:off x="581191" y="5262295"/>
            <a:ext cx="4909446" cy="689515"/>
          </a:xfrm>
          <a:prstGeom prst="rect">
            <a:avLst/>
          </a:prstGeom>
        </p:spPr>
        <p:txBody>
          <a:bodyPr anchor="ctr"/>
          <a:lstStyle>
            <a:lvl1pPr>
              <a:defRPr sz="2000">
                <a:solidFill>
                  <a:srgbClr val="9F296B"/>
                </a:solidFill>
              </a:defRPr>
            </a:lvl1pPr>
          </a:lstStyle>
          <a:p>
            <a:r>
              <a:t>Title Text</a:t>
            </a:r>
          </a:p>
        </p:txBody>
      </p:sp>
      <p:sp>
        <p:nvSpPr>
          <p:cNvPr id="104" name="Body Level One…"/>
          <p:cNvSpPr txBox="1">
            <a:spLocks noGrp="1"/>
          </p:cNvSpPr>
          <p:nvPr>
            <p:ph type="body" idx="1"/>
          </p:nvPr>
        </p:nvSpPr>
        <p:spPr>
          <a:xfrm>
            <a:off x="447815" y="601199"/>
            <a:ext cx="11292842" cy="4204801"/>
          </a:xfrm>
          <a:prstGeom prst="rect">
            <a:avLst/>
          </a:prstGeom>
        </p:spPr>
        <p:txBody>
          <a:bodyPr/>
          <a:lstStyle>
            <a:lvl1pPr>
              <a:defRPr sz="2000"/>
            </a:lvl1pPr>
            <a:lvl2pPr marL="663999" indent="-339999">
              <a:defRPr sz="2000"/>
            </a:lvl2pPr>
            <a:lvl3pPr marL="967500" indent="-337500">
              <a:defRPr sz="2000"/>
            </a:lvl3pPr>
            <a:lvl4pPr marL="1342285" indent="-334285">
              <a:defRPr sz="2000"/>
            </a:lvl4pPr>
            <a:lvl5pPr marL="1702285" indent="-334285">
              <a:defRPr sz="2000"/>
            </a:lvl5pPr>
          </a:lstStyle>
          <a:p>
            <a:r>
              <a:t>Body Level One</a:t>
            </a:r>
          </a:p>
          <a:p>
            <a:pPr lvl="1"/>
            <a:r>
              <a:t>Body Level Two</a:t>
            </a:r>
          </a:p>
          <a:p>
            <a:pPr lvl="2"/>
            <a:r>
              <a:t>Body Level Three</a:t>
            </a:r>
          </a:p>
          <a:p>
            <a:pPr lvl="3"/>
            <a:r>
              <a:t>Body Level Four</a:t>
            </a:r>
          </a:p>
          <a:p>
            <a:pPr lvl="4"/>
            <a:r>
              <a:t>Body Level Five</a:t>
            </a:r>
          </a:p>
        </p:txBody>
      </p:sp>
      <p:sp>
        <p:nvSpPr>
          <p:cNvPr id="105" name="Text Placeholder 3"/>
          <p:cNvSpPr>
            <a:spLocks noGrp="1"/>
          </p:cNvSpPr>
          <p:nvPr>
            <p:ph type="body" sz="quarter" idx="13"/>
          </p:nvPr>
        </p:nvSpPr>
        <p:spPr>
          <a:xfrm>
            <a:off x="5740822" y="5262295"/>
            <a:ext cx="5869988" cy="689516"/>
          </a:xfrm>
          <a:prstGeom prst="rect">
            <a:avLst/>
          </a:prstGeom>
        </p:spPr>
        <p:txBody>
          <a:bodyPr/>
          <a:lstStyle/>
          <a:p>
            <a:pPr marL="0" indent="0" algn="r">
              <a:buClrTx/>
              <a:buSzTx/>
              <a:buNone/>
              <a:defRPr sz="1100">
                <a:solidFill>
                  <a:srgbClr val="FFFFFF"/>
                </a:solidFill>
              </a:defRPr>
            </a:pPr>
            <a:endParaRPr/>
          </a:p>
        </p:txBody>
      </p:sp>
      <p:sp>
        <p:nvSpPr>
          <p:cNvPr id="106" name="Slide Number"/>
          <p:cNvSpPr txBox="1">
            <a:spLocks noGrp="1"/>
          </p:cNvSpPr>
          <p:nvPr>
            <p:ph type="sldNum" sz="quarter" idx="2"/>
          </p:nvPr>
        </p:nvSpPr>
        <p:spPr>
          <a:prstGeom prst="rect">
            <a:avLst/>
          </a:prstGeom>
        </p:spPr>
        <p:txBody>
          <a:bodyPr/>
          <a:lstStyle>
            <a:lvl1pPr>
              <a:defRPr>
                <a:solidFill>
                  <a:srgbClr val="9F296B"/>
                </a:solidFill>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13"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114"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115"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116" name="Title Text"/>
          <p:cNvSpPr txBox="1">
            <a:spLocks noGrp="1"/>
          </p:cNvSpPr>
          <p:nvPr>
            <p:ph type="title"/>
          </p:nvPr>
        </p:nvSpPr>
        <p:spPr>
          <a:xfrm>
            <a:off x="581193" y="4693389"/>
            <a:ext cx="11029616" cy="566739"/>
          </a:xfrm>
          <a:prstGeom prst="rect">
            <a:avLst/>
          </a:prstGeom>
        </p:spPr>
        <p:txBody>
          <a:bodyPr/>
          <a:lstStyle>
            <a:lvl1pPr>
              <a:defRPr sz="2400">
                <a:solidFill>
                  <a:schemeClr val="accent1"/>
                </a:solidFill>
              </a:defRPr>
            </a:lvl1pPr>
          </a:lstStyle>
          <a:p>
            <a:r>
              <a:t>Title Text</a:t>
            </a:r>
          </a:p>
        </p:txBody>
      </p:sp>
      <p:sp>
        <p:nvSpPr>
          <p:cNvPr id="117" name="Picture Placeholder 2"/>
          <p:cNvSpPr>
            <a:spLocks noGrp="1"/>
          </p:cNvSpPr>
          <p:nvPr>
            <p:ph type="pic" idx="13"/>
          </p:nvPr>
        </p:nvSpPr>
        <p:spPr>
          <a:xfrm>
            <a:off x="447816" y="599725"/>
            <a:ext cx="11290860" cy="3557252"/>
          </a:xfrm>
          <a:prstGeom prst="rect">
            <a:avLst/>
          </a:prstGeom>
        </p:spPr>
        <p:txBody>
          <a:bodyPr lIns="91439" rIns="91439" anchor="t">
            <a:noAutofit/>
          </a:bodyPr>
          <a:lstStyle/>
          <a:p>
            <a:endParaRPr/>
          </a:p>
        </p:txBody>
      </p:sp>
      <p:sp>
        <p:nvSpPr>
          <p:cNvPr id="118" name="Body Level One…"/>
          <p:cNvSpPr txBox="1">
            <a:spLocks noGrp="1"/>
          </p:cNvSpPr>
          <p:nvPr>
            <p:ph type="body" sz="quarter" idx="1"/>
          </p:nvPr>
        </p:nvSpPr>
        <p:spPr>
          <a:xfrm>
            <a:off x="581191" y="5260126"/>
            <a:ext cx="11029618" cy="598673"/>
          </a:xfrm>
          <a:prstGeom prst="rect">
            <a:avLst/>
          </a:prstGeom>
        </p:spPr>
        <p:txBody>
          <a:bodyPr/>
          <a:lstStyle>
            <a:lvl1pPr marL="0" indent="0">
              <a:buClrTx/>
              <a:buSzTx/>
              <a:buNone/>
              <a:defRPr sz="1200"/>
            </a:lvl1pPr>
            <a:lvl2pPr marL="0" indent="457200">
              <a:buClrTx/>
              <a:buSzTx/>
              <a:buNone/>
              <a:defRPr sz="1200"/>
            </a:lvl2pPr>
            <a:lvl3pPr marL="0" indent="914400">
              <a:buClrTx/>
              <a:buSzTx/>
              <a:buNone/>
              <a:defRPr sz="1200"/>
            </a:lvl3pPr>
            <a:lvl4pPr marL="0" indent="1371600">
              <a:buClrTx/>
              <a:buSzTx/>
              <a:buNone/>
              <a:defRPr sz="1200"/>
            </a:lvl4pPr>
            <a:lvl5pPr marL="0" indent="1828800">
              <a:buClrTx/>
              <a:buSzTx/>
              <a:buNone/>
              <a:defRPr sz="1200"/>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26"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127"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128"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129" name="Rectangle 7"/>
          <p:cNvSpPr/>
          <p:nvPr/>
        </p:nvSpPr>
        <p:spPr>
          <a:xfrm>
            <a:off x="440285" y="614407"/>
            <a:ext cx="11309340" cy="1189299"/>
          </a:xfrm>
          <a:prstGeom prst="rect">
            <a:avLst/>
          </a:prstGeom>
          <a:solidFill>
            <a:schemeClr val="accent1"/>
          </a:solidFill>
          <a:ln w="12700">
            <a:miter lim="400000"/>
          </a:ln>
        </p:spPr>
        <p:txBody>
          <a:bodyPr lIns="45719" rIns="45719"/>
          <a:lstStyle/>
          <a:p>
            <a:endParaRPr/>
          </a:p>
        </p:txBody>
      </p:sp>
      <p:sp>
        <p:nvSpPr>
          <p:cNvPr id="130" name="Title Text"/>
          <p:cNvSpPr txBox="1">
            <a:spLocks noGrp="1"/>
          </p:cNvSpPr>
          <p:nvPr>
            <p:ph type="title"/>
          </p:nvPr>
        </p:nvSpPr>
        <p:spPr>
          <a:xfrm>
            <a:off x="581191" y="702155"/>
            <a:ext cx="11029617" cy="1013802"/>
          </a:xfrm>
          <a:prstGeom prst="rect">
            <a:avLst/>
          </a:prstGeom>
        </p:spPr>
        <p:txBody>
          <a:bodyPr/>
          <a:lstStyle/>
          <a:p>
            <a:r>
              <a:t>Title Text</a:t>
            </a:r>
          </a:p>
        </p:txBody>
      </p:sp>
      <p:sp>
        <p:nvSpPr>
          <p:cNvPr id="131" name="Body Level One…"/>
          <p:cNvSpPr txBox="1">
            <a:spLocks noGrp="1"/>
          </p:cNvSpPr>
          <p:nvPr>
            <p:ph type="body" idx="1"/>
          </p:nvPr>
        </p:nvSpPr>
        <p:spPr>
          <a:xfrm>
            <a:off x="581191" y="2336002"/>
            <a:ext cx="11029617" cy="3522795"/>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39"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140"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141"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142" name="Rectangle 6"/>
          <p:cNvSpPr/>
          <p:nvPr/>
        </p:nvSpPr>
        <p:spPr>
          <a:xfrm>
            <a:off x="8839200" y="599725"/>
            <a:ext cx="2906818" cy="5816950"/>
          </a:xfrm>
          <a:prstGeom prst="rect">
            <a:avLst/>
          </a:prstGeom>
          <a:solidFill>
            <a:schemeClr val="accent1"/>
          </a:solidFill>
          <a:ln w="12700">
            <a:miter lim="400000"/>
          </a:ln>
        </p:spPr>
        <p:txBody>
          <a:bodyPr lIns="45719" rIns="45719"/>
          <a:lstStyle/>
          <a:p>
            <a:endParaRPr/>
          </a:p>
        </p:txBody>
      </p:sp>
      <p:sp>
        <p:nvSpPr>
          <p:cNvPr id="143" name="Title Text"/>
          <p:cNvSpPr txBox="1">
            <a:spLocks noGrp="1"/>
          </p:cNvSpPr>
          <p:nvPr>
            <p:ph type="title"/>
          </p:nvPr>
        </p:nvSpPr>
        <p:spPr>
          <a:xfrm>
            <a:off x="8839200" y="675726"/>
            <a:ext cx="2004165" cy="5183074"/>
          </a:xfrm>
          <a:prstGeom prst="rect">
            <a:avLst/>
          </a:prstGeom>
        </p:spPr>
        <p:txBody>
          <a:bodyPr/>
          <a:lstStyle/>
          <a:p>
            <a:r>
              <a:t>Title Text</a:t>
            </a:r>
          </a:p>
        </p:txBody>
      </p:sp>
      <p:sp>
        <p:nvSpPr>
          <p:cNvPr id="144" name="Body Level One…"/>
          <p:cNvSpPr txBox="1">
            <a:spLocks noGrp="1"/>
          </p:cNvSpPr>
          <p:nvPr>
            <p:ph type="body" idx="1"/>
          </p:nvPr>
        </p:nvSpPr>
        <p:spPr>
          <a:xfrm>
            <a:off x="774922" y="675726"/>
            <a:ext cx="7896281" cy="5183074"/>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prstGeom prst="rect">
            <a:avLst/>
          </a:prstGeom>
        </p:spPr>
        <p:txBody>
          <a:bodyPr/>
          <a:lstStyle>
            <a:lvl1pPr>
              <a:defRPr>
                <a:solidFill>
                  <a:srgbClr val="9F296B"/>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1" name="Freeform 20"/>
          <p:cNvSpPr/>
          <p:nvPr userDrawn="1"/>
        </p:nvSpPr>
        <p:spPr>
          <a:xfrm>
            <a:off x="9634955" y="0"/>
            <a:ext cx="2557045" cy="405062"/>
          </a:xfrm>
          <a:custGeom>
            <a:avLst/>
            <a:gdLst>
              <a:gd name="connsiteX0" fmla="*/ 407877 w 2557045"/>
              <a:gd name="connsiteY0" fmla="*/ 0 h 405062"/>
              <a:gd name="connsiteX1" fmla="*/ 2557045 w 2557045"/>
              <a:gd name="connsiteY1" fmla="*/ 0 h 405062"/>
              <a:gd name="connsiteX2" fmla="*/ 2557045 w 2557045"/>
              <a:gd name="connsiteY2" fmla="*/ 405062 h 405062"/>
              <a:gd name="connsiteX3" fmla="*/ 0 w 2557045"/>
              <a:gd name="connsiteY3" fmla="*/ 405062 h 405062"/>
              <a:gd name="connsiteX4" fmla="*/ 407877 w 2557045"/>
              <a:gd name="connsiteY4" fmla="*/ 0 h 40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7045" h="405062">
                <a:moveTo>
                  <a:pt x="407877" y="0"/>
                </a:moveTo>
                <a:lnTo>
                  <a:pt x="2557045" y="0"/>
                </a:lnTo>
                <a:lnTo>
                  <a:pt x="2557045" y="405062"/>
                </a:lnTo>
                <a:lnTo>
                  <a:pt x="0" y="405062"/>
                </a:lnTo>
                <a:lnTo>
                  <a:pt x="407877"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86996428-A74D-C143-8742-45F5D7574DC0}"/>
              </a:ext>
            </a:extLst>
          </p:cNvPr>
          <p:cNvSpPr>
            <a:spLocks noGrp="1"/>
          </p:cNvSpPr>
          <p:nvPr>
            <p:ph type="sldNum" sz="quarter" idx="4"/>
          </p:nvPr>
        </p:nvSpPr>
        <p:spPr>
          <a:xfrm>
            <a:off x="11478283" y="6356350"/>
            <a:ext cx="696686" cy="365125"/>
          </a:xfrm>
          <a:prstGeom prst="rect">
            <a:avLst/>
          </a:prstGeom>
        </p:spPr>
        <p:txBody>
          <a:bodyPr/>
          <a:lstStyle>
            <a:lvl1pPr algn="r">
              <a:defRPr>
                <a:solidFill>
                  <a:schemeClr val="bg1">
                    <a:lumMod val="50000"/>
                  </a:schemeClr>
                </a:solidFill>
              </a:defRPr>
            </a:lvl1pPr>
          </a:lstStyle>
          <a:p>
            <a:fld id="{BFBB1C67-6E75-164E-97E0-DF56FB9E11C8}" type="slidenum">
              <a:rPr lang="en-US" smtClean="0"/>
              <a:pPr/>
              <a:t>‹#›</a:t>
            </a:fld>
            <a:endParaRPr lang="en-US"/>
          </a:p>
        </p:txBody>
      </p:sp>
    </p:spTree>
    <p:extLst>
      <p:ext uri="{BB962C8B-B14F-4D97-AF65-F5344CB8AC3E}">
        <p14:creationId xmlns:p14="http://schemas.microsoft.com/office/powerpoint/2010/main" val="686170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2-Column">
    <p:spTree>
      <p:nvGrpSpPr>
        <p:cNvPr id="1" name=""/>
        <p:cNvGrpSpPr/>
        <p:nvPr/>
      </p:nvGrpSpPr>
      <p:grpSpPr>
        <a:xfrm>
          <a:off x="0" y="0"/>
          <a:ext cx="0" cy="0"/>
          <a:chOff x="0" y="0"/>
          <a:chExt cx="0" cy="0"/>
        </a:xfrm>
      </p:grpSpPr>
      <p:sp>
        <p:nvSpPr>
          <p:cNvPr id="10" name="Freeform 9"/>
          <p:cNvSpPr/>
          <p:nvPr userDrawn="1"/>
        </p:nvSpPr>
        <p:spPr>
          <a:xfrm>
            <a:off x="0" y="6391072"/>
            <a:ext cx="4052246" cy="466928"/>
          </a:xfrm>
          <a:custGeom>
            <a:avLst/>
            <a:gdLst>
              <a:gd name="connsiteX0" fmla="*/ 0 w 4052246"/>
              <a:gd name="connsiteY0" fmla="*/ 0 h 466928"/>
              <a:gd name="connsiteX1" fmla="*/ 4052246 w 4052246"/>
              <a:gd name="connsiteY1" fmla="*/ 0 h 466928"/>
              <a:gd name="connsiteX2" fmla="*/ 3582073 w 4052246"/>
              <a:gd name="connsiteY2" fmla="*/ 466928 h 466928"/>
              <a:gd name="connsiteX3" fmla="*/ 0 w 4052246"/>
              <a:gd name="connsiteY3" fmla="*/ 466928 h 466928"/>
              <a:gd name="connsiteX4" fmla="*/ 0 w 4052246"/>
              <a:gd name="connsiteY4" fmla="*/ 0 h 466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2246" h="466928">
                <a:moveTo>
                  <a:pt x="0" y="0"/>
                </a:moveTo>
                <a:lnTo>
                  <a:pt x="4052246" y="0"/>
                </a:lnTo>
                <a:lnTo>
                  <a:pt x="3582073" y="466928"/>
                </a:lnTo>
                <a:lnTo>
                  <a:pt x="0" y="46692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userDrawn="1"/>
        </p:nvSpPr>
        <p:spPr>
          <a:xfrm>
            <a:off x="9634955" y="0"/>
            <a:ext cx="2557045" cy="405062"/>
          </a:xfrm>
          <a:custGeom>
            <a:avLst/>
            <a:gdLst>
              <a:gd name="connsiteX0" fmla="*/ 407877 w 2557045"/>
              <a:gd name="connsiteY0" fmla="*/ 0 h 405062"/>
              <a:gd name="connsiteX1" fmla="*/ 2557045 w 2557045"/>
              <a:gd name="connsiteY1" fmla="*/ 0 h 405062"/>
              <a:gd name="connsiteX2" fmla="*/ 2557045 w 2557045"/>
              <a:gd name="connsiteY2" fmla="*/ 405062 h 405062"/>
              <a:gd name="connsiteX3" fmla="*/ 0 w 2557045"/>
              <a:gd name="connsiteY3" fmla="*/ 405062 h 405062"/>
              <a:gd name="connsiteX4" fmla="*/ 407877 w 2557045"/>
              <a:gd name="connsiteY4" fmla="*/ 0 h 40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7045" h="405062">
                <a:moveTo>
                  <a:pt x="407877" y="0"/>
                </a:moveTo>
                <a:lnTo>
                  <a:pt x="2557045" y="0"/>
                </a:lnTo>
                <a:lnTo>
                  <a:pt x="2557045" y="405062"/>
                </a:lnTo>
                <a:lnTo>
                  <a:pt x="0" y="405062"/>
                </a:lnTo>
                <a:lnTo>
                  <a:pt x="407877"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06B54077-DDC4-8645-A9B4-3523D661A7EA}" type="slidenum">
              <a:rPr lang="en-US" smtClean="0"/>
              <a:t>‹#›</a:t>
            </a:fld>
            <a:endParaRPr lang="en-US"/>
          </a:p>
        </p:txBody>
      </p:sp>
      <p:sp>
        <p:nvSpPr>
          <p:cNvPr id="6" name="Footer Placeholder 5"/>
          <p:cNvSpPr>
            <a:spLocks noGrp="1"/>
          </p:cNvSpPr>
          <p:nvPr>
            <p:ph type="ftr" sz="quarter" idx="11"/>
          </p:nvPr>
        </p:nvSpPr>
        <p:spPr/>
        <p:txBody>
          <a:bodyPr/>
          <a:lstStyle/>
          <a:p>
            <a:r>
              <a:rPr lang="en-US"/>
              <a:t>© 2019 Northwest Permanente</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85900"/>
            <a:ext cx="5577840" cy="46910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3160" y="1481137"/>
            <a:ext cx="5577840" cy="46910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3835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8"/>
          <p:cNvSpPr/>
          <p:nvPr/>
        </p:nvSpPr>
        <p:spPr>
          <a:xfrm>
            <a:off x="446533" y="457200"/>
            <a:ext cx="3703322" cy="94997"/>
          </a:xfrm>
          <a:prstGeom prst="rect">
            <a:avLst/>
          </a:prstGeom>
          <a:solidFill>
            <a:schemeClr val="accent1"/>
          </a:solidFill>
          <a:ln w="12700">
            <a:miter lim="400000"/>
          </a:ln>
        </p:spPr>
        <p:txBody>
          <a:bodyPr lIns="45719" rIns="45719"/>
          <a:lstStyle/>
          <a:p>
            <a:endParaRPr/>
          </a:p>
        </p:txBody>
      </p:sp>
      <p:sp>
        <p:nvSpPr>
          <p:cNvPr id="3" name="Rectangle 9"/>
          <p:cNvSpPr/>
          <p:nvPr/>
        </p:nvSpPr>
        <p:spPr>
          <a:xfrm>
            <a:off x="8042147" y="453642"/>
            <a:ext cx="3703321" cy="98555"/>
          </a:xfrm>
          <a:prstGeom prst="rect">
            <a:avLst/>
          </a:prstGeom>
          <a:solidFill>
            <a:schemeClr val="accent4"/>
          </a:solidFill>
          <a:ln w="12700">
            <a:miter lim="400000"/>
          </a:ln>
        </p:spPr>
        <p:txBody>
          <a:bodyPr lIns="45719" rIns="45719"/>
          <a:lstStyle/>
          <a:p>
            <a:endParaRPr/>
          </a:p>
        </p:txBody>
      </p:sp>
      <p:sp>
        <p:nvSpPr>
          <p:cNvPr id="4" name="Rectangle 10"/>
          <p:cNvSpPr/>
          <p:nvPr/>
        </p:nvSpPr>
        <p:spPr>
          <a:xfrm>
            <a:off x="4241829" y="457200"/>
            <a:ext cx="3703321" cy="91441"/>
          </a:xfrm>
          <a:prstGeom prst="rect">
            <a:avLst/>
          </a:prstGeom>
          <a:solidFill>
            <a:schemeClr val="accent2"/>
          </a:solidFill>
          <a:ln w="12700">
            <a:miter lim="400000"/>
          </a:ln>
        </p:spPr>
        <p:txBody>
          <a:bodyPr lIns="45719" rIns="45719"/>
          <a:lstStyle/>
          <a:p>
            <a:endParaRPr/>
          </a:p>
        </p:txBody>
      </p:sp>
      <p:sp>
        <p:nvSpPr>
          <p:cNvPr id="5" name="Rectangle 6"/>
          <p:cNvSpPr/>
          <p:nvPr/>
        </p:nvSpPr>
        <p:spPr>
          <a:xfrm>
            <a:off x="440683" y="606554"/>
            <a:ext cx="11300036" cy="1258828"/>
          </a:xfrm>
          <a:prstGeom prst="rect">
            <a:avLst/>
          </a:prstGeom>
          <a:solidFill>
            <a:schemeClr val="accent1"/>
          </a:solidFill>
          <a:ln w="12700">
            <a:miter lim="400000"/>
          </a:ln>
        </p:spPr>
        <p:txBody>
          <a:bodyPr lIns="45719" rIns="45719"/>
          <a:lstStyle/>
          <a:p>
            <a:endParaRPr/>
          </a:p>
        </p:txBody>
      </p:sp>
      <p:sp>
        <p:nvSpPr>
          <p:cNvPr id="6" name="Title Text"/>
          <p:cNvSpPr txBox="1">
            <a:spLocks noGrp="1"/>
          </p:cNvSpPr>
          <p:nvPr>
            <p:ph type="title"/>
          </p:nvPr>
        </p:nvSpPr>
        <p:spPr>
          <a:xfrm>
            <a:off x="575894" y="729657"/>
            <a:ext cx="11029616" cy="98833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b">
            <a:normAutofit/>
          </a:bodyPr>
          <a:lstStyle/>
          <a:p>
            <a:r>
              <a:t>Title Text</a:t>
            </a:r>
          </a:p>
        </p:txBody>
      </p:sp>
      <p:sp>
        <p:nvSpPr>
          <p:cNvPr id="7" name="Body Level One…"/>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11379533" y="6023129"/>
            <a:ext cx="231277" cy="231141"/>
          </a:xfrm>
          <a:prstGeom prst="rect">
            <a:avLst/>
          </a:prstGeom>
          <a:ln w="12700">
            <a:miter lim="400000"/>
          </a:ln>
        </p:spPr>
        <p:txBody>
          <a:bodyPr wrap="none" lIns="45719" rIns="45719" anchor="ctr">
            <a:spAutoFit/>
          </a:bodyPr>
          <a:lstStyle>
            <a:lvl1pPr algn="r">
              <a:defRPr sz="900">
                <a:solidFill>
                  <a:schemeClr val="accent2"/>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1pPr>
      <a:lvl2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2pPr>
      <a:lvl3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3pPr>
      <a:lvl4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4pPr>
      <a:lvl5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5pPr>
      <a:lvl6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6pPr>
      <a:lvl7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7pPr>
      <a:lvl8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8pPr>
      <a:lvl9pPr marL="0" marR="0" indent="0" algn="l" defTabSz="457200" rtl="0" latinLnBrk="0">
        <a:lnSpc>
          <a:spcPct val="100000"/>
        </a:lnSpc>
        <a:spcBef>
          <a:spcPts val="0"/>
        </a:spcBef>
        <a:spcAft>
          <a:spcPts val="0"/>
        </a:spcAft>
        <a:buClrTx/>
        <a:buSzTx/>
        <a:buFontTx/>
        <a:buNone/>
        <a:tabLst/>
        <a:defRPr sz="2800" b="0" i="0" u="none" strike="noStrike" cap="all" spc="0" baseline="0">
          <a:ln>
            <a:noFill/>
          </a:ln>
          <a:solidFill>
            <a:srgbClr val="FFFFFF"/>
          </a:solidFill>
          <a:uFillTx/>
          <a:latin typeface="+mn-lt"/>
          <a:ea typeface="+mn-ea"/>
          <a:cs typeface="+mn-cs"/>
          <a:sym typeface="Gill Sans MT"/>
        </a:defRPr>
      </a:lvl9pPr>
    </p:titleStyle>
    <p:bodyStyle>
      <a:lvl1pPr marL="305999" marR="0" indent="-305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1pPr>
      <a:lvl2pPr marL="668250" marR="0" indent="-34424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2pPr>
      <a:lvl3pPr marL="977142" marR="0" indent="-347142"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3pPr>
      <a:lvl4pPr marL="1358999" marR="0" indent="-3510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4pPr>
      <a:lvl5pPr marL="1718999" marR="0" indent="-350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5pPr>
      <a:lvl6pPr marL="20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6pPr>
      <a:lvl7pPr marL="23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7pPr>
      <a:lvl8pPr marL="26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8pPr>
      <a:lvl9pPr marL="29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9pPr>
    </p:bodyStyle>
    <p:otherStyle>
      <a:lvl1pPr marL="0" marR="0" indent="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1pPr>
      <a:lvl2pPr marL="0" marR="0" indent="4572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2pPr>
      <a:lvl3pPr marL="0" marR="0" indent="9144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3pPr>
      <a:lvl4pPr marL="0" marR="0" indent="13716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4pPr>
      <a:lvl5pPr marL="0" marR="0" indent="18288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5pPr>
      <a:lvl6pPr marL="0" marR="0" indent="22860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6pPr>
      <a:lvl7pPr marL="0" marR="0" indent="27432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7pPr>
      <a:lvl8pPr marL="0" marR="0" indent="32004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8pPr>
      <a:lvl9pPr marL="0" marR="0" indent="3657600" algn="r" defTabSz="4572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Gill Sans M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ob@robertbstratton.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ubtitle 2"/>
          <p:cNvSpPr txBox="1">
            <a:spLocks noGrp="1"/>
          </p:cNvSpPr>
          <p:nvPr>
            <p:ph type="subTitle" sz="quarter" idx="1"/>
          </p:nvPr>
        </p:nvSpPr>
        <p:spPr>
          <a:xfrm>
            <a:off x="602183" y="3701129"/>
            <a:ext cx="10562245" cy="2190777"/>
          </a:xfrm>
          <a:prstGeom prst="rect">
            <a:avLst/>
          </a:prstGeom>
        </p:spPr>
        <p:txBody>
          <a:bodyPr>
            <a:normAutofit fontScale="92500" lnSpcReduction="10000"/>
          </a:bodyPr>
          <a:lstStyle/>
          <a:p>
            <a:pPr algn="ctr">
              <a:defRPr sz="3200">
                <a:solidFill>
                  <a:srgbClr val="FFFFFF"/>
                </a:solidFill>
              </a:defRPr>
            </a:pPr>
            <a:r>
              <a:rPr lang="en-US" b="0" i="0" dirty="0">
                <a:solidFill>
                  <a:schemeClr val="bg1"/>
                </a:solidFill>
                <a:effectLst/>
                <a:latin typeface="Calibri" panose="020F0502020204030204" pitchFamily="34" charset="0"/>
              </a:rPr>
              <a:t>Strategic Risk Management and Risk Governance</a:t>
            </a:r>
          </a:p>
          <a:p>
            <a:pPr algn="ctr">
              <a:defRPr sz="3200">
                <a:solidFill>
                  <a:srgbClr val="FFFFFF"/>
                </a:solidFill>
              </a:defRPr>
            </a:pPr>
            <a:r>
              <a:rPr lang="en-US" dirty="0">
                <a:solidFill>
                  <a:schemeClr val="bg1"/>
                </a:solidFill>
                <a:latin typeface="Calibri" panose="020F0502020204030204" pitchFamily="34" charset="0"/>
              </a:rPr>
              <a:t>Prepared and Presented by</a:t>
            </a:r>
          </a:p>
          <a:p>
            <a:pPr algn="ctr">
              <a:defRPr sz="3200">
                <a:solidFill>
                  <a:srgbClr val="FFFFFF"/>
                </a:solidFill>
              </a:defRPr>
            </a:pPr>
            <a:r>
              <a:rPr lang="en-US" dirty="0">
                <a:solidFill>
                  <a:schemeClr val="bg1"/>
                </a:solidFill>
                <a:latin typeface="Calibri" panose="020F0502020204030204" pitchFamily="34" charset="0"/>
              </a:rPr>
              <a:t>Robert Stratton, JD, MBA</a:t>
            </a:r>
          </a:p>
          <a:p>
            <a:pPr algn="ctr">
              <a:defRPr sz="3200">
                <a:solidFill>
                  <a:srgbClr val="FFFFFF"/>
                </a:solidFill>
              </a:defRPr>
            </a:pPr>
            <a:r>
              <a:rPr lang="en-US" sz="2000" dirty="0">
                <a:solidFill>
                  <a:schemeClr val="bg1"/>
                </a:solidFill>
                <a:hlinkClick r:id="rId3"/>
              </a:rPr>
              <a:t>rob@robertbstratton.com</a:t>
            </a:r>
            <a:endParaRPr lang="en-US" sz="2000" dirty="0">
              <a:solidFill>
                <a:schemeClr val="bg1"/>
              </a:solidFill>
            </a:endParaRPr>
          </a:p>
          <a:p>
            <a:pPr algn="ctr">
              <a:defRPr sz="3200">
                <a:solidFill>
                  <a:srgbClr val="FFFFFF"/>
                </a:solidFill>
              </a:defRPr>
            </a:pPr>
            <a:r>
              <a:rPr lang="en-US" sz="2000" dirty="0">
                <a:solidFill>
                  <a:schemeClr val="bg1"/>
                </a:solidFill>
              </a:rPr>
              <a:t>October 20</a:t>
            </a:r>
            <a:r>
              <a:rPr lang="en-US" sz="2000" baseline="30000" dirty="0">
                <a:solidFill>
                  <a:schemeClr val="bg1"/>
                </a:solidFill>
              </a:rPr>
              <a:t>th, </a:t>
            </a:r>
            <a:r>
              <a:rPr lang="en-US" sz="2000" dirty="0">
                <a:solidFill>
                  <a:schemeClr val="bg1"/>
                </a:solidFill>
              </a:rPr>
              <a:t>2020</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7116" y="272202"/>
            <a:ext cx="9690991" cy="3230331"/>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itle 1"/>
          <p:cNvSpPr txBox="1">
            <a:spLocks noGrp="1"/>
          </p:cNvSpPr>
          <p:nvPr>
            <p:ph type="title"/>
          </p:nvPr>
        </p:nvSpPr>
        <p:spPr>
          <a:xfrm>
            <a:off x="553896" y="653889"/>
            <a:ext cx="11029616" cy="1013802"/>
          </a:xfrm>
          <a:prstGeom prst="rect">
            <a:avLst/>
          </a:prstGeom>
        </p:spPr>
        <p:txBody>
          <a:bodyPr anchor="ctr"/>
          <a:lstStyle>
            <a:lvl1pPr algn="ctr"/>
          </a:lstStyle>
          <a:p>
            <a:pPr algn="l"/>
            <a:r>
              <a:rPr lang="en-US"/>
              <a:t>AGENDA</a:t>
            </a:r>
          </a:p>
        </p:txBody>
      </p:sp>
      <p:sp>
        <p:nvSpPr>
          <p:cNvPr id="4" name="TextBox 3"/>
          <p:cNvSpPr txBox="1"/>
          <p:nvPr/>
        </p:nvSpPr>
        <p:spPr>
          <a:xfrm>
            <a:off x="553896" y="1933275"/>
            <a:ext cx="6841625" cy="40626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l" fontAlgn="base"/>
            <a:r>
              <a:rPr lang="en-US" sz="1600" b="1" i="0" dirty="0">
                <a:solidFill>
                  <a:srgbClr val="D25500"/>
                </a:solidFill>
                <a:effectLst/>
                <a:latin typeface="Segoe UI" panose="020B0502040204020203" pitchFamily="34" charset="0"/>
              </a:rPr>
              <a:t>Who Am I?</a:t>
            </a:r>
          </a:p>
          <a:p>
            <a:pPr marL="285750" indent="-285750" fontAlgn="base">
              <a:buFont typeface="Wingdings" panose="05000000000000000000" pitchFamily="2" charset="2"/>
              <a:buChar char="v"/>
            </a:pPr>
            <a:r>
              <a:rPr lang="en-US" sz="1600" b="0" i="0" dirty="0">
                <a:solidFill>
                  <a:srgbClr val="000000"/>
                </a:solidFill>
                <a:effectLst/>
                <a:latin typeface="Open Sans"/>
              </a:rPr>
              <a:t>Rob Stratton, Director Enterprise Risk Management Program and Internal Audit, Senior Counsel for Northwest Permanente P.C.</a:t>
            </a:r>
          </a:p>
          <a:p>
            <a:pPr marL="285750" indent="-285750" fontAlgn="base">
              <a:buFont typeface="Wingdings" panose="05000000000000000000" pitchFamily="2" charset="2"/>
              <a:buChar char="v"/>
            </a:pPr>
            <a:r>
              <a:rPr lang="en-US" sz="1600" dirty="0">
                <a:latin typeface="Open Sans"/>
              </a:rPr>
              <a:t>Designed and Implemented all new ERM program for NW Permanente</a:t>
            </a:r>
            <a:endParaRPr lang="en-US" sz="1600" b="0" i="0" dirty="0">
              <a:solidFill>
                <a:srgbClr val="000000"/>
              </a:solidFill>
              <a:effectLst/>
              <a:latin typeface="Open Sans"/>
            </a:endParaRPr>
          </a:p>
          <a:p>
            <a:pPr algn="l" fontAlgn="base"/>
            <a:endParaRPr lang="en-US" sz="1600" b="1" i="0" dirty="0">
              <a:solidFill>
                <a:srgbClr val="D25500"/>
              </a:solidFill>
              <a:effectLst/>
              <a:latin typeface="Segoe UI" panose="020B0502040204020203" pitchFamily="34" charset="0"/>
            </a:endParaRPr>
          </a:p>
          <a:p>
            <a:pPr algn="l" fontAlgn="base"/>
            <a:r>
              <a:rPr lang="en-US" sz="1600" b="1" i="0" dirty="0">
                <a:solidFill>
                  <a:srgbClr val="D25500"/>
                </a:solidFill>
                <a:effectLst/>
                <a:latin typeface="Segoe UI" panose="020B0502040204020203" pitchFamily="34" charset="0"/>
              </a:rPr>
              <a:t>What Am I Going to Be Talking About?</a:t>
            </a:r>
          </a:p>
          <a:p>
            <a:pPr marL="285750" indent="-285750" fontAlgn="base">
              <a:buFont typeface="Wingdings" panose="05000000000000000000" pitchFamily="2" charset="2"/>
              <a:buChar char="v"/>
            </a:pPr>
            <a:r>
              <a:rPr lang="en-US" sz="1600" b="0" i="0" dirty="0">
                <a:solidFill>
                  <a:srgbClr val="000000"/>
                </a:solidFill>
                <a:effectLst/>
                <a:latin typeface="Open Sans"/>
              </a:rPr>
              <a:t>What is Strategic Risk Management?</a:t>
            </a:r>
          </a:p>
          <a:p>
            <a:pPr marL="285750" indent="-285750" fontAlgn="base">
              <a:buFont typeface="Wingdings" panose="05000000000000000000" pitchFamily="2" charset="2"/>
              <a:buChar char="v"/>
            </a:pPr>
            <a:r>
              <a:rPr lang="en-US" sz="1600" dirty="0">
                <a:latin typeface="Open Sans"/>
              </a:rPr>
              <a:t>Why is Strategic Risk Management important?</a:t>
            </a:r>
          </a:p>
          <a:p>
            <a:pPr marL="285750" indent="-285750" fontAlgn="base">
              <a:buFont typeface="Wingdings" panose="05000000000000000000" pitchFamily="2" charset="2"/>
              <a:buChar char="v"/>
            </a:pPr>
            <a:r>
              <a:rPr lang="en-US" sz="1600" dirty="0">
                <a:latin typeface="Open Sans"/>
              </a:rPr>
              <a:t>Why should you care about it?</a:t>
            </a:r>
            <a:endParaRPr lang="en-US" sz="1600" b="0" i="0" dirty="0">
              <a:solidFill>
                <a:srgbClr val="000000"/>
              </a:solidFill>
              <a:effectLst/>
              <a:latin typeface="Open Sans"/>
            </a:endParaRPr>
          </a:p>
          <a:p>
            <a:pPr marL="285750" indent="-285750" fontAlgn="base">
              <a:buFont typeface="Wingdings" panose="05000000000000000000" pitchFamily="2" charset="2"/>
              <a:buChar char="v"/>
            </a:pPr>
            <a:r>
              <a:rPr lang="en-US" sz="1600" b="0" i="0" dirty="0">
                <a:solidFill>
                  <a:srgbClr val="000000"/>
                </a:solidFill>
                <a:effectLst/>
                <a:latin typeface="Open Sans"/>
              </a:rPr>
              <a:t>How do you implement Strategic Risk Management governance?</a:t>
            </a:r>
          </a:p>
          <a:p>
            <a:pPr lvl="8" fontAlgn="base"/>
            <a:br>
              <a:rPr lang="en-US" sz="1600" b="0" i="0" dirty="0">
                <a:solidFill>
                  <a:srgbClr val="201F1E"/>
                </a:solidFill>
                <a:effectLst/>
                <a:latin typeface="Segoe UI" panose="020B0502040204020203" pitchFamily="34" charset="0"/>
              </a:rPr>
            </a:br>
            <a:endParaRPr lang="en-US" sz="1600" b="1" i="0" dirty="0">
              <a:solidFill>
                <a:srgbClr val="D25500"/>
              </a:solidFill>
              <a:effectLst/>
              <a:latin typeface="Segoe UI" panose="020B0502040204020203" pitchFamily="34" charset="0"/>
            </a:endParaRPr>
          </a:p>
          <a:p>
            <a:pPr algn="l" fontAlgn="base"/>
            <a:r>
              <a:rPr lang="en-US" sz="1600" b="1" i="0" dirty="0">
                <a:solidFill>
                  <a:srgbClr val="D25500"/>
                </a:solidFill>
                <a:effectLst/>
                <a:latin typeface="Segoe UI" panose="020B0502040204020203" pitchFamily="34" charset="0"/>
              </a:rPr>
              <a:t>What Do I Want You to Takeaway From this Presentation?</a:t>
            </a:r>
          </a:p>
          <a:p>
            <a:pPr marL="285750" indent="-285750" fontAlgn="base">
              <a:buFont typeface="Wingdings" panose="05000000000000000000" pitchFamily="2" charset="2"/>
              <a:buChar char="v"/>
            </a:pPr>
            <a:r>
              <a:rPr lang="en-US" sz="1600" b="0" i="0" dirty="0">
                <a:solidFill>
                  <a:srgbClr val="000000"/>
                </a:solidFill>
                <a:effectLst/>
                <a:latin typeface="Open Sans"/>
              </a:rPr>
              <a:t>Every Board and C-Suite must take Strategic Risk Management seriously</a:t>
            </a:r>
          </a:p>
          <a:p>
            <a:pPr marL="285750" indent="-285750" fontAlgn="base">
              <a:buFont typeface="Wingdings" panose="05000000000000000000" pitchFamily="2" charset="2"/>
              <a:buChar char="v"/>
            </a:pPr>
            <a:r>
              <a:rPr lang="en-US" sz="1600" b="0" i="0" dirty="0">
                <a:solidFill>
                  <a:srgbClr val="000000"/>
                </a:solidFill>
                <a:effectLst/>
                <a:latin typeface="Open Sans"/>
              </a:rPr>
              <a:t>Applying Strategic Risk Management is easy</a:t>
            </a:r>
          </a:p>
          <a:p>
            <a:endParaRPr kumimoji="0" lang="en-US" sz="1800" b="0" i="0" u="none" strike="noStrike" cap="none" spc="0" normalizeH="0" baseline="0">
              <a:ln>
                <a:noFill/>
              </a:ln>
              <a:solidFill>
                <a:srgbClr val="000000"/>
              </a:solidFill>
              <a:effectLst/>
              <a:uFillTx/>
              <a:latin typeface="+mn-lt"/>
              <a:ea typeface="+mn-ea"/>
              <a:cs typeface="+mn-cs"/>
              <a:sym typeface="Gill Sans MT"/>
            </a:endParaRPr>
          </a:p>
        </p:txBody>
      </p:sp>
      <p:pic>
        <p:nvPicPr>
          <p:cNvPr id="6" name="Picture 5" descr="A close up of a logo&#10;&#10;Description automatically generated">
            <a:extLst>
              <a:ext uri="{FF2B5EF4-FFF2-40B4-BE49-F238E27FC236}">
                <a16:creationId xmlns:a16="http://schemas.microsoft.com/office/drawing/2014/main" id="{D4ED1FBC-C1F1-40A5-AB23-88E018E83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5521" y="2132010"/>
            <a:ext cx="4382491" cy="3653328"/>
          </a:xfrm>
          <a:prstGeom prst="rect">
            <a:avLst/>
          </a:prstGeom>
        </p:spPr>
      </p:pic>
    </p:spTree>
    <p:extLst>
      <p:ext uri="{BB962C8B-B14F-4D97-AF65-F5344CB8AC3E}">
        <p14:creationId xmlns:p14="http://schemas.microsoft.com/office/powerpoint/2010/main" val="280413946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CF63A-3B6E-463D-9A5A-85FC6D62C3A8}"/>
              </a:ext>
            </a:extLst>
          </p:cNvPr>
          <p:cNvSpPr>
            <a:spLocks noGrp="1"/>
          </p:cNvSpPr>
          <p:nvPr>
            <p:ph type="title"/>
          </p:nvPr>
        </p:nvSpPr>
        <p:spPr>
          <a:xfrm>
            <a:off x="581191" y="702155"/>
            <a:ext cx="11029617" cy="742597"/>
          </a:xfrm>
        </p:spPr>
        <p:txBody>
          <a:bodyPr/>
          <a:lstStyle/>
          <a:p>
            <a:r>
              <a:rPr lang="en-US" dirty="0"/>
              <a:t>What is Strategic Risk Management?	</a:t>
            </a:r>
          </a:p>
        </p:txBody>
      </p:sp>
      <p:sp>
        <p:nvSpPr>
          <p:cNvPr id="3" name="Text Placeholder 2">
            <a:extLst>
              <a:ext uri="{FF2B5EF4-FFF2-40B4-BE49-F238E27FC236}">
                <a16:creationId xmlns:a16="http://schemas.microsoft.com/office/drawing/2014/main" id="{D3DE3B07-D4A4-473F-955F-901520AFE790}"/>
              </a:ext>
            </a:extLst>
          </p:cNvPr>
          <p:cNvSpPr>
            <a:spLocks noGrp="1"/>
          </p:cNvSpPr>
          <p:nvPr>
            <p:ph type="body" idx="1"/>
          </p:nvPr>
        </p:nvSpPr>
        <p:spPr>
          <a:xfrm>
            <a:off x="1414272" y="2180496"/>
            <a:ext cx="4137113" cy="3568576"/>
          </a:xfrm>
        </p:spPr>
        <p:txBody>
          <a:bodyPr>
            <a:normAutofit/>
          </a:bodyPr>
          <a:lstStyle/>
          <a:p>
            <a:pPr marL="0" indent="0">
              <a:buNone/>
            </a:pPr>
            <a:r>
              <a:rPr lang="en-US" sz="2400" dirty="0"/>
              <a:t>You Probably Think About:</a:t>
            </a:r>
          </a:p>
          <a:p>
            <a:r>
              <a:rPr lang="en-US" sz="2400" dirty="0"/>
              <a:t>Insurance</a:t>
            </a:r>
          </a:p>
          <a:p>
            <a:r>
              <a:rPr lang="en-US" sz="2400" dirty="0"/>
              <a:t>Diversifying Supply Chains</a:t>
            </a:r>
          </a:p>
          <a:p>
            <a:r>
              <a:rPr lang="en-US" sz="2400" dirty="0"/>
              <a:t>Cyber Security </a:t>
            </a:r>
          </a:p>
          <a:p>
            <a:r>
              <a:rPr lang="en-US" sz="2400" dirty="0"/>
              <a:t>Regulatory Compliance</a:t>
            </a:r>
          </a:p>
        </p:txBody>
      </p:sp>
      <p:sp>
        <p:nvSpPr>
          <p:cNvPr id="5" name="Text Placeholder 2">
            <a:extLst>
              <a:ext uri="{FF2B5EF4-FFF2-40B4-BE49-F238E27FC236}">
                <a16:creationId xmlns:a16="http://schemas.microsoft.com/office/drawing/2014/main" id="{47C0F257-F167-4A2D-BF08-E9243DD5F78C}"/>
              </a:ext>
            </a:extLst>
          </p:cNvPr>
          <p:cNvSpPr txBox="1">
            <a:spLocks/>
          </p:cNvSpPr>
          <p:nvPr/>
        </p:nvSpPr>
        <p:spPr>
          <a:xfrm>
            <a:off x="6283999" y="2177085"/>
            <a:ext cx="4493729" cy="367830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lvl1pPr marL="305999" marR="0" indent="-305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1pPr>
            <a:lvl2pPr marL="668250" marR="0" indent="-34424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2pPr>
            <a:lvl3pPr marL="977142" marR="0" indent="-347142"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3pPr>
            <a:lvl4pPr marL="1358999" marR="0" indent="-3510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4pPr>
            <a:lvl5pPr marL="1718999" marR="0" indent="-350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5pPr>
            <a:lvl6pPr marL="20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6pPr>
            <a:lvl7pPr marL="23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7pPr>
            <a:lvl8pPr marL="26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8pPr>
            <a:lvl9pPr marL="29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9pPr>
          </a:lstStyle>
          <a:p>
            <a:pPr marL="0" indent="0" hangingPunct="1">
              <a:buNone/>
            </a:pPr>
            <a:r>
              <a:rPr lang="en-US" sz="2400" dirty="0"/>
              <a:t>This is What I Think About:</a:t>
            </a:r>
          </a:p>
          <a:p>
            <a:pPr hangingPunct="1"/>
            <a:r>
              <a:rPr lang="en-US" sz="2400" dirty="0"/>
              <a:t>Gambling</a:t>
            </a:r>
          </a:p>
          <a:p>
            <a:pPr hangingPunct="1"/>
            <a:r>
              <a:rPr lang="en-US" sz="2400" dirty="0"/>
              <a:t>Negligent Homicide</a:t>
            </a:r>
          </a:p>
          <a:p>
            <a:pPr hangingPunct="1"/>
            <a:r>
              <a:rPr lang="en-US" sz="2400" dirty="0"/>
              <a:t>Greed</a:t>
            </a:r>
          </a:p>
          <a:p>
            <a:pPr hangingPunct="1"/>
            <a:r>
              <a:rPr lang="en-US" sz="2400" dirty="0"/>
              <a:t>Exploding Spaceships</a:t>
            </a:r>
          </a:p>
          <a:p>
            <a:pPr hangingPunct="1"/>
            <a:r>
              <a:rPr lang="en-US" sz="2400" dirty="0"/>
              <a:t>The Limits of Consciousness</a:t>
            </a:r>
          </a:p>
        </p:txBody>
      </p:sp>
    </p:spTree>
    <p:extLst>
      <p:ext uri="{BB962C8B-B14F-4D97-AF65-F5344CB8AC3E}">
        <p14:creationId xmlns:p14="http://schemas.microsoft.com/office/powerpoint/2010/main" val="42864708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9DF5C-E5CB-41D6-8153-F4740234087B}"/>
              </a:ext>
            </a:extLst>
          </p:cNvPr>
          <p:cNvSpPr>
            <a:spLocks noGrp="1"/>
          </p:cNvSpPr>
          <p:nvPr>
            <p:ph type="title"/>
          </p:nvPr>
        </p:nvSpPr>
        <p:spPr>
          <a:xfrm>
            <a:off x="581191" y="775307"/>
            <a:ext cx="11029617" cy="623725"/>
          </a:xfrm>
        </p:spPr>
        <p:txBody>
          <a:bodyPr/>
          <a:lstStyle/>
          <a:p>
            <a:r>
              <a:rPr lang="en-US"/>
              <a:t>Gambling: Risk vs Opportunity</a:t>
            </a:r>
          </a:p>
        </p:txBody>
      </p:sp>
      <p:pic>
        <p:nvPicPr>
          <p:cNvPr id="5" name="Picture 4" descr="A close up of a persons hand&#10;&#10;Description automatically generated">
            <a:extLst>
              <a:ext uri="{FF2B5EF4-FFF2-40B4-BE49-F238E27FC236}">
                <a16:creationId xmlns:a16="http://schemas.microsoft.com/office/drawing/2014/main" id="{7BF19F83-07AF-4384-831B-935C596726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4965" y="2659856"/>
            <a:ext cx="5115990" cy="2872264"/>
          </a:xfrm>
          <a:prstGeom prst="rect">
            <a:avLst/>
          </a:prstGeom>
        </p:spPr>
      </p:pic>
      <p:pic>
        <p:nvPicPr>
          <p:cNvPr id="4" name="Picture 3" descr="A picture containing text, photo, book, different&#10;&#10;Description automatically generated">
            <a:extLst>
              <a:ext uri="{FF2B5EF4-FFF2-40B4-BE49-F238E27FC236}">
                <a16:creationId xmlns:a16="http://schemas.microsoft.com/office/drawing/2014/main" id="{6D2E6450-D7B9-4B56-9178-ECF2440A1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8659" y="2231936"/>
            <a:ext cx="2637316" cy="3728104"/>
          </a:xfrm>
          <a:prstGeom prst="rect">
            <a:avLst/>
          </a:prstGeom>
        </p:spPr>
      </p:pic>
    </p:spTree>
    <p:extLst>
      <p:ext uri="{BB962C8B-B14F-4D97-AF65-F5344CB8AC3E}">
        <p14:creationId xmlns:p14="http://schemas.microsoft.com/office/powerpoint/2010/main" val="236142863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2757F-8C33-4D0E-9631-9886E4B97E19}"/>
              </a:ext>
            </a:extLst>
          </p:cNvPr>
          <p:cNvSpPr>
            <a:spLocks noGrp="1"/>
          </p:cNvSpPr>
          <p:nvPr>
            <p:ph type="title"/>
          </p:nvPr>
        </p:nvSpPr>
        <p:spPr>
          <a:xfrm>
            <a:off x="581191" y="702155"/>
            <a:ext cx="11029617" cy="734154"/>
          </a:xfrm>
        </p:spPr>
        <p:txBody>
          <a:bodyPr/>
          <a:lstStyle/>
          <a:p>
            <a:r>
              <a:rPr lang="en-US" dirty="0"/>
              <a:t>The Strategic risk Cycle</a:t>
            </a:r>
            <a:endParaRPr lang="en-US"/>
          </a:p>
        </p:txBody>
      </p:sp>
      <p:pic>
        <p:nvPicPr>
          <p:cNvPr id="5" name="Picture 4" descr="Diagram&#10;&#10;Description automatically generated">
            <a:extLst>
              <a:ext uri="{FF2B5EF4-FFF2-40B4-BE49-F238E27FC236}">
                <a16:creationId xmlns:a16="http://schemas.microsoft.com/office/drawing/2014/main" id="{1CE21BCF-3C4C-4D2B-BC8B-E55440D32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3949" y="2475108"/>
            <a:ext cx="4010153" cy="3412048"/>
          </a:xfrm>
          <a:prstGeom prst="rect">
            <a:avLst/>
          </a:prstGeom>
        </p:spPr>
      </p:pic>
      <p:sp>
        <p:nvSpPr>
          <p:cNvPr id="39" name="Freeform: Shape 38">
            <a:extLst>
              <a:ext uri="{FF2B5EF4-FFF2-40B4-BE49-F238E27FC236}">
                <a16:creationId xmlns:a16="http://schemas.microsoft.com/office/drawing/2014/main" id="{B7128048-8A42-4C3A-A66E-CF35ADAD47BE}"/>
              </a:ext>
            </a:extLst>
          </p:cNvPr>
          <p:cNvSpPr/>
          <p:nvPr/>
        </p:nvSpPr>
        <p:spPr>
          <a:xfrm rot="5400000" flipH="1">
            <a:off x="5331656" y="1610364"/>
            <a:ext cx="981975" cy="2485533"/>
          </a:xfrm>
          <a:custGeom>
            <a:avLst/>
            <a:gdLst>
              <a:gd name="connsiteX0" fmla="*/ 1213226 w 1213226"/>
              <a:gd name="connsiteY0" fmla="*/ 3253392 h 3253392"/>
              <a:gd name="connsiteX1" fmla="*/ 1213226 w 1213226"/>
              <a:gd name="connsiteY1" fmla="*/ 150369 h 3253392"/>
              <a:gd name="connsiteX2" fmla="*/ 1062859 w 1213226"/>
              <a:gd name="connsiteY2" fmla="*/ 0 h 3253392"/>
              <a:gd name="connsiteX3" fmla="*/ 150367 w 1213226"/>
              <a:gd name="connsiteY3" fmla="*/ 0 h 3253392"/>
              <a:gd name="connsiteX4" fmla="*/ 0 w 1213226"/>
              <a:gd name="connsiteY4" fmla="*/ 150369 h 3253392"/>
              <a:gd name="connsiteX5" fmla="*/ 0 w 1213226"/>
              <a:gd name="connsiteY5" fmla="*/ 3253392 h 3253392"/>
              <a:gd name="connsiteX6" fmla="*/ 671149 w 1213226"/>
              <a:gd name="connsiteY6" fmla="*/ 3253392 h 3253392"/>
              <a:gd name="connsiteX7" fmla="*/ 659028 w 1213226"/>
              <a:gd name="connsiteY7" fmla="*/ 3228143 h 3253392"/>
              <a:gd name="connsiteX8" fmla="*/ 639574 w 1213226"/>
              <a:gd name="connsiteY8" fmla="*/ 3119193 h 3253392"/>
              <a:gd name="connsiteX9" fmla="*/ 887132 w 1213226"/>
              <a:gd name="connsiteY9" fmla="*/ 2839293 h 3253392"/>
              <a:gd name="connsiteX10" fmla="*/ 1134690 w 1213226"/>
              <a:gd name="connsiteY10" fmla="*/ 3119193 h 3253392"/>
              <a:gd name="connsiteX11" fmla="*/ 1115235 w 1213226"/>
              <a:gd name="connsiteY11" fmla="*/ 3228143 h 3253392"/>
              <a:gd name="connsiteX12" fmla="*/ 1103114 w 1213226"/>
              <a:gd name="connsiteY12" fmla="*/ 3253392 h 325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3226" h="3253392">
                <a:moveTo>
                  <a:pt x="1213226" y="3253392"/>
                </a:moveTo>
                <a:lnTo>
                  <a:pt x="1213226" y="150369"/>
                </a:lnTo>
                <a:cubicBezTo>
                  <a:pt x="1213226" y="67323"/>
                  <a:pt x="1145904" y="0"/>
                  <a:pt x="1062859" y="0"/>
                </a:cubicBezTo>
                <a:lnTo>
                  <a:pt x="150367" y="0"/>
                </a:lnTo>
                <a:cubicBezTo>
                  <a:pt x="67322" y="0"/>
                  <a:pt x="0" y="67323"/>
                  <a:pt x="0" y="150369"/>
                </a:cubicBezTo>
                <a:lnTo>
                  <a:pt x="0" y="3253392"/>
                </a:lnTo>
                <a:lnTo>
                  <a:pt x="671149" y="3253392"/>
                </a:lnTo>
                <a:lnTo>
                  <a:pt x="659028" y="3228143"/>
                </a:lnTo>
                <a:cubicBezTo>
                  <a:pt x="646501" y="3194656"/>
                  <a:pt x="639574" y="3157839"/>
                  <a:pt x="639574" y="3119193"/>
                </a:cubicBezTo>
                <a:cubicBezTo>
                  <a:pt x="639574" y="2964608"/>
                  <a:pt x="750409" y="2839293"/>
                  <a:pt x="887132" y="2839293"/>
                </a:cubicBezTo>
                <a:cubicBezTo>
                  <a:pt x="1023855" y="2839293"/>
                  <a:pt x="1134690" y="2964608"/>
                  <a:pt x="1134690" y="3119193"/>
                </a:cubicBezTo>
                <a:cubicBezTo>
                  <a:pt x="1134690" y="3157839"/>
                  <a:pt x="1127762" y="3194656"/>
                  <a:pt x="1115235" y="3228143"/>
                </a:cubicBezTo>
                <a:lnTo>
                  <a:pt x="1103114" y="3253392"/>
                </a:lnTo>
                <a:close/>
              </a:path>
            </a:pathLst>
          </a:custGeom>
          <a:gradFill>
            <a:gsLst>
              <a:gs pos="0">
                <a:srgbClr val="FF9089"/>
              </a:gs>
              <a:gs pos="86000">
                <a:srgbClr val="FE5164"/>
              </a:gs>
            </a:gsLst>
            <a:lin ang="13800000" scaled="0"/>
          </a:gradFill>
          <a:ln>
            <a:noFill/>
          </a:ln>
          <a:effectLst>
            <a:outerShdw blurRad="889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5530FD51-08C8-499F-8666-698847D5900C}"/>
              </a:ext>
            </a:extLst>
          </p:cNvPr>
          <p:cNvSpPr/>
          <p:nvPr/>
        </p:nvSpPr>
        <p:spPr>
          <a:xfrm rot="5400000" flipH="1">
            <a:off x="5938404" y="3741418"/>
            <a:ext cx="1017847" cy="2188530"/>
          </a:xfrm>
          <a:custGeom>
            <a:avLst/>
            <a:gdLst>
              <a:gd name="connsiteX0" fmla="*/ 981176 w 1213226"/>
              <a:gd name="connsiteY0" fmla="*/ 2957249 h 3253393"/>
              <a:gd name="connsiteX1" fmla="*/ 636943 w 1213226"/>
              <a:gd name="connsiteY1" fmla="*/ 3174419 h 3253393"/>
              <a:gd name="connsiteX2" fmla="*/ 292710 w 1213226"/>
              <a:gd name="connsiteY2" fmla="*/ 2957249 h 3253393"/>
              <a:gd name="connsiteX3" fmla="*/ 636943 w 1213226"/>
              <a:gd name="connsiteY3" fmla="*/ 2740079 h 3253393"/>
              <a:gd name="connsiteX4" fmla="*/ 981176 w 1213226"/>
              <a:gd name="connsiteY4" fmla="*/ 2957249 h 3253393"/>
              <a:gd name="connsiteX5" fmla="*/ 1213226 w 1213226"/>
              <a:gd name="connsiteY5" fmla="*/ 3253393 h 3253393"/>
              <a:gd name="connsiteX6" fmla="*/ 1213226 w 1213226"/>
              <a:gd name="connsiteY6" fmla="*/ 150369 h 3253393"/>
              <a:gd name="connsiteX7" fmla="*/ 1062859 w 1213226"/>
              <a:gd name="connsiteY7" fmla="*/ 0 h 3253393"/>
              <a:gd name="connsiteX8" fmla="*/ 150367 w 1213226"/>
              <a:gd name="connsiteY8" fmla="*/ 0 h 3253393"/>
              <a:gd name="connsiteX9" fmla="*/ 0 w 1213226"/>
              <a:gd name="connsiteY9" fmla="*/ 150369 h 3253393"/>
              <a:gd name="connsiteX10" fmla="*/ 0 w 1213226"/>
              <a:gd name="connsiteY10" fmla="*/ 3253393 h 325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3226" h="3253393">
                <a:moveTo>
                  <a:pt x="981176" y="2957249"/>
                </a:moveTo>
                <a:cubicBezTo>
                  <a:pt x="981176" y="3077189"/>
                  <a:pt x="827058" y="3174419"/>
                  <a:pt x="636943" y="3174419"/>
                </a:cubicBezTo>
                <a:cubicBezTo>
                  <a:pt x="446828" y="3174419"/>
                  <a:pt x="292710" y="3077189"/>
                  <a:pt x="292710" y="2957249"/>
                </a:cubicBezTo>
                <a:cubicBezTo>
                  <a:pt x="292710" y="2837309"/>
                  <a:pt x="446828" y="2740079"/>
                  <a:pt x="636943" y="2740079"/>
                </a:cubicBezTo>
                <a:cubicBezTo>
                  <a:pt x="827058" y="2740079"/>
                  <a:pt x="981176" y="2837309"/>
                  <a:pt x="981176" y="2957249"/>
                </a:cubicBezTo>
                <a:close/>
                <a:moveTo>
                  <a:pt x="1213226" y="3253393"/>
                </a:moveTo>
                <a:lnTo>
                  <a:pt x="1213226" y="150369"/>
                </a:lnTo>
                <a:cubicBezTo>
                  <a:pt x="1213226" y="67323"/>
                  <a:pt x="1145904" y="0"/>
                  <a:pt x="1062859" y="0"/>
                </a:cubicBezTo>
                <a:lnTo>
                  <a:pt x="150367" y="0"/>
                </a:lnTo>
                <a:cubicBezTo>
                  <a:pt x="67322" y="0"/>
                  <a:pt x="0" y="67323"/>
                  <a:pt x="0" y="150369"/>
                </a:cubicBezTo>
                <a:lnTo>
                  <a:pt x="0" y="3253393"/>
                </a:lnTo>
                <a:close/>
              </a:path>
            </a:pathLst>
          </a:custGeom>
          <a:gradFill>
            <a:gsLst>
              <a:gs pos="0">
                <a:srgbClr val="FEB868"/>
              </a:gs>
              <a:gs pos="94000">
                <a:srgbClr val="FE7A08"/>
              </a:gs>
            </a:gsLst>
            <a:lin ang="18000000" scaled="0"/>
          </a:gradFill>
          <a:ln>
            <a:noFill/>
          </a:ln>
          <a:effectLst>
            <a:outerShdw blurRad="889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564C0B61-13A1-44E8-B1F6-ED69A4536369}"/>
              </a:ext>
            </a:extLst>
          </p:cNvPr>
          <p:cNvSpPr/>
          <p:nvPr/>
        </p:nvSpPr>
        <p:spPr>
          <a:xfrm rot="16200000">
            <a:off x="706642" y="3089159"/>
            <a:ext cx="890154" cy="2294249"/>
          </a:xfrm>
          <a:custGeom>
            <a:avLst/>
            <a:gdLst>
              <a:gd name="connsiteX0" fmla="*/ 985293 w 1213226"/>
              <a:gd name="connsiteY0" fmla="*/ 2968839 h 3253391"/>
              <a:gd name="connsiteX1" fmla="*/ 638583 w 1213226"/>
              <a:gd name="connsiteY1" fmla="*/ 2747859 h 3253391"/>
              <a:gd name="connsiteX2" fmla="*/ 291873 w 1213226"/>
              <a:gd name="connsiteY2" fmla="*/ 2968839 h 3253391"/>
              <a:gd name="connsiteX3" fmla="*/ 638583 w 1213226"/>
              <a:gd name="connsiteY3" fmla="*/ 3189819 h 3253391"/>
              <a:gd name="connsiteX4" fmla="*/ 985293 w 1213226"/>
              <a:gd name="connsiteY4" fmla="*/ 2968839 h 3253391"/>
              <a:gd name="connsiteX5" fmla="*/ 1213226 w 1213226"/>
              <a:gd name="connsiteY5" fmla="*/ 150367 h 3253391"/>
              <a:gd name="connsiteX6" fmla="*/ 1213226 w 1213226"/>
              <a:gd name="connsiteY6" fmla="*/ 3253391 h 3253391"/>
              <a:gd name="connsiteX7" fmla="*/ 0 w 1213226"/>
              <a:gd name="connsiteY7" fmla="*/ 3253391 h 3253391"/>
              <a:gd name="connsiteX8" fmla="*/ 0 w 1213226"/>
              <a:gd name="connsiteY8" fmla="*/ 150367 h 3253391"/>
              <a:gd name="connsiteX9" fmla="*/ 150367 w 1213226"/>
              <a:gd name="connsiteY9" fmla="*/ 0 h 3253391"/>
              <a:gd name="connsiteX10" fmla="*/ 1062859 w 1213226"/>
              <a:gd name="connsiteY10" fmla="*/ 0 h 3253391"/>
              <a:gd name="connsiteX11" fmla="*/ 1213226 w 1213226"/>
              <a:gd name="connsiteY11" fmla="*/ 150367 h 325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3226" h="3253391">
                <a:moveTo>
                  <a:pt x="985293" y="2968839"/>
                </a:moveTo>
                <a:cubicBezTo>
                  <a:pt x="985293" y="2846795"/>
                  <a:pt x="830066" y="2747859"/>
                  <a:pt x="638583" y="2747859"/>
                </a:cubicBezTo>
                <a:cubicBezTo>
                  <a:pt x="447100" y="2747859"/>
                  <a:pt x="291873" y="2846795"/>
                  <a:pt x="291873" y="2968839"/>
                </a:cubicBezTo>
                <a:cubicBezTo>
                  <a:pt x="291873" y="3090883"/>
                  <a:pt x="447100" y="3189819"/>
                  <a:pt x="638583" y="3189819"/>
                </a:cubicBezTo>
                <a:cubicBezTo>
                  <a:pt x="830066" y="3189819"/>
                  <a:pt x="985293" y="3090883"/>
                  <a:pt x="985293" y="2968839"/>
                </a:cubicBezTo>
                <a:close/>
                <a:moveTo>
                  <a:pt x="1213226" y="150367"/>
                </a:moveTo>
                <a:lnTo>
                  <a:pt x="1213226" y="3253391"/>
                </a:lnTo>
                <a:lnTo>
                  <a:pt x="0" y="3253391"/>
                </a:lnTo>
                <a:lnTo>
                  <a:pt x="0" y="150367"/>
                </a:lnTo>
                <a:cubicBezTo>
                  <a:pt x="0" y="67322"/>
                  <a:pt x="67322" y="0"/>
                  <a:pt x="150367" y="0"/>
                </a:cubicBezTo>
                <a:lnTo>
                  <a:pt x="1062859" y="0"/>
                </a:lnTo>
                <a:cubicBezTo>
                  <a:pt x="1145904" y="0"/>
                  <a:pt x="1213226" y="67322"/>
                  <a:pt x="1213226" y="150367"/>
                </a:cubicBezTo>
                <a:close/>
              </a:path>
            </a:pathLst>
          </a:custGeom>
          <a:gradFill>
            <a:gsLst>
              <a:gs pos="0">
                <a:srgbClr val="B0F2C4"/>
              </a:gs>
              <a:gs pos="82000">
                <a:srgbClr val="80C896"/>
              </a:gs>
            </a:gsLst>
            <a:lin ang="16200000" scaled="0"/>
          </a:gradFill>
          <a:ln>
            <a:no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Circle: Hollow 41">
            <a:extLst>
              <a:ext uri="{FF2B5EF4-FFF2-40B4-BE49-F238E27FC236}">
                <a16:creationId xmlns:a16="http://schemas.microsoft.com/office/drawing/2014/main" id="{1CCA1F15-3561-4305-B674-580EB147E9EB}"/>
              </a:ext>
            </a:extLst>
          </p:cNvPr>
          <p:cNvSpPr/>
          <p:nvPr/>
        </p:nvSpPr>
        <p:spPr>
          <a:xfrm>
            <a:off x="1819781" y="2292314"/>
            <a:ext cx="4276218" cy="3799068"/>
          </a:xfrm>
          <a:prstGeom prst="donut">
            <a:avLst>
              <a:gd name="adj" fmla="val 12667"/>
            </a:avLst>
          </a:prstGeom>
          <a:solidFill>
            <a:schemeClr val="bg1"/>
          </a:solidFill>
          <a:ln>
            <a:noFill/>
          </a:ln>
          <a:effectLst>
            <a:outerShdw blurRad="1016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eeform: Shape 42">
            <a:extLst>
              <a:ext uri="{FF2B5EF4-FFF2-40B4-BE49-F238E27FC236}">
                <a16:creationId xmlns:a16="http://schemas.microsoft.com/office/drawing/2014/main" id="{7FC747DE-CAF9-492E-ADB7-2F3B14273E09}"/>
              </a:ext>
            </a:extLst>
          </p:cNvPr>
          <p:cNvSpPr/>
          <p:nvPr/>
        </p:nvSpPr>
        <p:spPr>
          <a:xfrm>
            <a:off x="4422053" y="2220128"/>
            <a:ext cx="931010" cy="981974"/>
          </a:xfrm>
          <a:custGeom>
            <a:avLst/>
            <a:gdLst>
              <a:gd name="connsiteX0" fmla="*/ 16907 w 1210848"/>
              <a:gd name="connsiteY0" fmla="*/ 743628 h 1213225"/>
              <a:gd name="connsiteX1" fmla="*/ 207079 w 1210848"/>
              <a:gd name="connsiteY1" fmla="*/ 813232 h 1213225"/>
              <a:gd name="connsiteX2" fmla="*/ 258507 w 1210848"/>
              <a:gd name="connsiteY2" fmla="*/ 838006 h 1213225"/>
              <a:gd name="connsiteX3" fmla="*/ 259827 w 1210848"/>
              <a:gd name="connsiteY3" fmla="*/ 840438 h 1213225"/>
              <a:gd name="connsiteX4" fmla="*/ 522329 w 1210848"/>
              <a:gd name="connsiteY4" fmla="*/ 1016326 h 1213225"/>
              <a:gd name="connsiteX5" fmla="*/ 587339 w 1210848"/>
              <a:gd name="connsiteY5" fmla="*/ 1022880 h 1213225"/>
              <a:gd name="connsiteX6" fmla="*/ 736640 w 1210848"/>
              <a:gd name="connsiteY6" fmla="*/ 1134525 h 1213225"/>
              <a:gd name="connsiteX7" fmla="*/ 789100 w 1210848"/>
              <a:gd name="connsiteY7" fmla="*/ 1182203 h 1213225"/>
              <a:gd name="connsiteX8" fmla="*/ 728867 w 1210848"/>
              <a:gd name="connsiteY8" fmla="*/ 1200901 h 1213225"/>
              <a:gd name="connsiteX9" fmla="*/ 606613 w 1210848"/>
              <a:gd name="connsiteY9" fmla="*/ 1213225 h 1213225"/>
              <a:gd name="connsiteX10" fmla="*/ 47672 w 1210848"/>
              <a:gd name="connsiteY10" fmla="*/ 842734 h 1213225"/>
              <a:gd name="connsiteX11" fmla="*/ 314396 w 1210848"/>
              <a:gd name="connsiteY11" fmla="*/ 78119 h 1213225"/>
              <a:gd name="connsiteX12" fmla="*/ 490406 w 1210848"/>
              <a:gd name="connsiteY12" fmla="*/ 142539 h 1213225"/>
              <a:gd name="connsiteX13" fmla="*/ 589246 w 1210848"/>
              <a:gd name="connsiteY13" fmla="*/ 190153 h 1213225"/>
              <a:gd name="connsiteX14" fmla="*/ 522328 w 1210848"/>
              <a:gd name="connsiteY14" fmla="*/ 196899 h 1213225"/>
              <a:gd name="connsiteX15" fmla="*/ 188402 w 1210848"/>
              <a:gd name="connsiteY15" fmla="*/ 606612 h 1213225"/>
              <a:gd name="connsiteX16" fmla="*/ 221267 w 1210848"/>
              <a:gd name="connsiteY16" fmla="*/ 769398 h 1213225"/>
              <a:gd name="connsiteX17" fmla="*/ 258506 w 1210848"/>
              <a:gd name="connsiteY17" fmla="*/ 838005 h 1213225"/>
              <a:gd name="connsiteX18" fmla="*/ 207078 w 1210848"/>
              <a:gd name="connsiteY18" fmla="*/ 813231 h 1213225"/>
              <a:gd name="connsiteX19" fmla="*/ 16906 w 1210848"/>
              <a:gd name="connsiteY19" fmla="*/ 743627 h 1213225"/>
              <a:gd name="connsiteX20" fmla="*/ 12324 w 1210848"/>
              <a:gd name="connsiteY20" fmla="*/ 728866 h 1213225"/>
              <a:gd name="connsiteX21" fmla="*/ 0 w 1210848"/>
              <a:gd name="connsiteY21" fmla="*/ 606612 h 1213225"/>
              <a:gd name="connsiteX22" fmla="*/ 267449 w 1210848"/>
              <a:gd name="connsiteY22" fmla="*/ 103600 h 1213225"/>
              <a:gd name="connsiteX23" fmla="*/ 606613 w 1210848"/>
              <a:gd name="connsiteY23" fmla="*/ 0 h 1213225"/>
              <a:gd name="connsiteX24" fmla="*/ 1200901 w 1210848"/>
              <a:gd name="connsiteY24" fmla="*/ 484358 h 1213225"/>
              <a:gd name="connsiteX25" fmla="*/ 1210848 w 1210848"/>
              <a:gd name="connsiteY25" fmla="*/ 583026 h 1213225"/>
              <a:gd name="connsiteX26" fmla="*/ 1199647 w 1210848"/>
              <a:gd name="connsiteY26" fmla="*/ 572846 h 1213225"/>
              <a:gd name="connsiteX27" fmla="*/ 978460 w 1210848"/>
              <a:gd name="connsiteY27" fmla="*/ 407445 h 1213225"/>
              <a:gd name="connsiteX28" fmla="*/ 969137 w 1210848"/>
              <a:gd name="connsiteY28" fmla="*/ 401781 h 1213225"/>
              <a:gd name="connsiteX29" fmla="*/ 953399 w 1210848"/>
              <a:gd name="connsiteY29" fmla="*/ 372787 h 1213225"/>
              <a:gd name="connsiteX30" fmla="*/ 606613 w 1210848"/>
              <a:gd name="connsiteY30" fmla="*/ 188402 h 1213225"/>
              <a:gd name="connsiteX31" fmla="*/ 589247 w 1210848"/>
              <a:gd name="connsiteY31" fmla="*/ 190153 h 1213225"/>
              <a:gd name="connsiteX32" fmla="*/ 490407 w 1210848"/>
              <a:gd name="connsiteY32" fmla="*/ 142539 h 1213225"/>
              <a:gd name="connsiteX33" fmla="*/ 314397 w 1210848"/>
              <a:gd name="connsiteY33" fmla="*/ 78119 h 1213225"/>
              <a:gd name="connsiteX34" fmla="*/ 370492 w 1210848"/>
              <a:gd name="connsiteY34" fmla="*/ 47671 h 1213225"/>
              <a:gd name="connsiteX35" fmla="*/ 606613 w 1210848"/>
              <a:gd name="connsiteY35" fmla="*/ 0 h 12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0848" h="1213225">
                <a:moveTo>
                  <a:pt x="16907" y="743628"/>
                </a:moveTo>
                <a:lnTo>
                  <a:pt x="207079" y="813232"/>
                </a:lnTo>
                <a:lnTo>
                  <a:pt x="258507" y="838006"/>
                </a:lnTo>
                <a:lnTo>
                  <a:pt x="259827" y="840438"/>
                </a:lnTo>
                <a:cubicBezTo>
                  <a:pt x="319951" y="929434"/>
                  <a:pt x="413431" y="994043"/>
                  <a:pt x="522329" y="1016326"/>
                </a:cubicBezTo>
                <a:lnTo>
                  <a:pt x="587339" y="1022880"/>
                </a:lnTo>
                <a:lnTo>
                  <a:pt x="736640" y="1134525"/>
                </a:lnTo>
                <a:lnTo>
                  <a:pt x="789100" y="1182203"/>
                </a:lnTo>
                <a:lnTo>
                  <a:pt x="728867" y="1200901"/>
                </a:lnTo>
                <a:cubicBezTo>
                  <a:pt x="689378" y="1208981"/>
                  <a:pt x="648491" y="1213225"/>
                  <a:pt x="606613" y="1213225"/>
                </a:cubicBezTo>
                <a:cubicBezTo>
                  <a:pt x="355346" y="1213225"/>
                  <a:pt x="139760" y="1060456"/>
                  <a:pt x="47672" y="842734"/>
                </a:cubicBezTo>
                <a:close/>
                <a:moveTo>
                  <a:pt x="314396" y="78119"/>
                </a:moveTo>
                <a:lnTo>
                  <a:pt x="490406" y="142539"/>
                </a:lnTo>
                <a:lnTo>
                  <a:pt x="589246" y="190153"/>
                </a:lnTo>
                <a:lnTo>
                  <a:pt x="522328" y="196899"/>
                </a:lnTo>
                <a:cubicBezTo>
                  <a:pt x="331757" y="235895"/>
                  <a:pt x="188402" y="404512"/>
                  <a:pt x="188402" y="606612"/>
                </a:cubicBezTo>
                <a:cubicBezTo>
                  <a:pt x="188402" y="664355"/>
                  <a:pt x="200105" y="719364"/>
                  <a:pt x="221267" y="769398"/>
                </a:cubicBezTo>
                <a:lnTo>
                  <a:pt x="258506" y="838005"/>
                </a:lnTo>
                <a:lnTo>
                  <a:pt x="207078" y="813231"/>
                </a:lnTo>
                <a:lnTo>
                  <a:pt x="16906" y="743627"/>
                </a:lnTo>
                <a:lnTo>
                  <a:pt x="12324" y="728866"/>
                </a:lnTo>
                <a:cubicBezTo>
                  <a:pt x="4244" y="689377"/>
                  <a:pt x="0" y="648490"/>
                  <a:pt x="0" y="606612"/>
                </a:cubicBezTo>
                <a:cubicBezTo>
                  <a:pt x="0" y="397223"/>
                  <a:pt x="106090" y="212612"/>
                  <a:pt x="267449" y="103600"/>
                </a:cubicBezTo>
                <a:close/>
                <a:moveTo>
                  <a:pt x="606613" y="0"/>
                </a:moveTo>
                <a:cubicBezTo>
                  <a:pt x="899758" y="0"/>
                  <a:pt x="1144337" y="207935"/>
                  <a:pt x="1200901" y="484358"/>
                </a:cubicBezTo>
                <a:lnTo>
                  <a:pt x="1210848" y="583026"/>
                </a:lnTo>
                <a:lnTo>
                  <a:pt x="1199647" y="572846"/>
                </a:lnTo>
                <a:cubicBezTo>
                  <a:pt x="1128697" y="514293"/>
                  <a:pt x="1054887" y="459079"/>
                  <a:pt x="978460" y="407445"/>
                </a:cubicBezTo>
                <a:lnTo>
                  <a:pt x="969137" y="401781"/>
                </a:lnTo>
                <a:lnTo>
                  <a:pt x="953399" y="372787"/>
                </a:lnTo>
                <a:cubicBezTo>
                  <a:pt x="878244" y="261542"/>
                  <a:pt x="750970" y="188402"/>
                  <a:pt x="606613" y="188402"/>
                </a:cubicBezTo>
                <a:lnTo>
                  <a:pt x="589247" y="190153"/>
                </a:lnTo>
                <a:lnTo>
                  <a:pt x="490407" y="142539"/>
                </a:lnTo>
                <a:lnTo>
                  <a:pt x="314397" y="78119"/>
                </a:lnTo>
                <a:lnTo>
                  <a:pt x="370492" y="47671"/>
                </a:lnTo>
                <a:cubicBezTo>
                  <a:pt x="443066" y="16974"/>
                  <a:pt x="522857" y="0"/>
                  <a:pt x="606613" y="0"/>
                </a:cubicBezTo>
                <a:close/>
              </a:path>
            </a:pathLst>
          </a:custGeom>
          <a:gradFill>
            <a:gsLst>
              <a:gs pos="0">
                <a:srgbClr val="FF9089"/>
              </a:gs>
              <a:gs pos="100000">
                <a:srgbClr val="FE5164"/>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4" name="Freeform: Shape 43">
            <a:extLst>
              <a:ext uri="{FF2B5EF4-FFF2-40B4-BE49-F238E27FC236}">
                <a16:creationId xmlns:a16="http://schemas.microsoft.com/office/drawing/2014/main" id="{FB9A345E-9D85-4037-9D01-939C26F836FA}"/>
              </a:ext>
            </a:extLst>
          </p:cNvPr>
          <p:cNvSpPr/>
          <p:nvPr/>
        </p:nvSpPr>
        <p:spPr>
          <a:xfrm>
            <a:off x="5232334" y="4221180"/>
            <a:ext cx="866645" cy="801907"/>
          </a:xfrm>
          <a:custGeom>
            <a:avLst/>
            <a:gdLst>
              <a:gd name="connsiteX0" fmla="*/ 606612 w 1213223"/>
              <a:gd name="connsiteY0" fmla="*/ 0 h 1121297"/>
              <a:gd name="connsiteX1" fmla="*/ 842733 w 1213223"/>
              <a:gd name="connsiteY1" fmla="*/ 47671 h 1121297"/>
              <a:gd name="connsiteX2" fmla="*/ 924270 w 1213223"/>
              <a:gd name="connsiteY2" fmla="*/ 91928 h 1121297"/>
              <a:gd name="connsiteX3" fmla="*/ 924270 w 1213223"/>
              <a:gd name="connsiteY3" fmla="*/ 91928 h 1121297"/>
              <a:gd name="connsiteX4" fmla="*/ 945774 w 1213223"/>
              <a:gd name="connsiteY4" fmla="*/ 103600 h 1121297"/>
              <a:gd name="connsiteX5" fmla="*/ 1213223 w 1213223"/>
              <a:gd name="connsiteY5" fmla="*/ 606612 h 1121297"/>
              <a:gd name="connsiteX6" fmla="*/ 945774 w 1213223"/>
              <a:gd name="connsiteY6" fmla="*/ 1109624 h 1121297"/>
              <a:gd name="connsiteX7" fmla="*/ 924269 w 1213223"/>
              <a:gd name="connsiteY7" fmla="*/ 1121297 h 1121297"/>
              <a:gd name="connsiteX8" fmla="*/ 957985 w 1213223"/>
              <a:gd name="connsiteY8" fmla="*/ 900379 h 1121297"/>
              <a:gd name="connsiteX9" fmla="*/ 964033 w 1213223"/>
              <a:gd name="connsiteY9" fmla="*/ 820842 h 1121297"/>
              <a:gd name="connsiteX10" fmla="*/ 991956 w 1213223"/>
              <a:gd name="connsiteY10" fmla="*/ 769398 h 1121297"/>
              <a:gd name="connsiteX11" fmla="*/ 1024821 w 1213223"/>
              <a:gd name="connsiteY11" fmla="*/ 606612 h 1121297"/>
              <a:gd name="connsiteX12" fmla="*/ 991956 w 1213223"/>
              <a:gd name="connsiteY12" fmla="*/ 443826 h 1121297"/>
              <a:gd name="connsiteX13" fmla="*/ 964033 w 1213223"/>
              <a:gd name="connsiteY13" fmla="*/ 392382 h 1121297"/>
              <a:gd name="connsiteX14" fmla="*/ 964033 w 1213223"/>
              <a:gd name="connsiteY14" fmla="*/ 392380 h 1121297"/>
              <a:gd name="connsiteX15" fmla="*/ 953398 w 1213223"/>
              <a:gd name="connsiteY15" fmla="*/ 372787 h 1121297"/>
              <a:gd name="connsiteX16" fmla="*/ 606612 w 1213223"/>
              <a:gd name="connsiteY16" fmla="*/ 188402 h 1121297"/>
              <a:gd name="connsiteX17" fmla="*/ 259826 w 1213223"/>
              <a:gd name="connsiteY17" fmla="*/ 372787 h 1121297"/>
              <a:gd name="connsiteX18" fmla="*/ 235393 w 1213223"/>
              <a:gd name="connsiteY18" fmla="*/ 417801 h 1121297"/>
              <a:gd name="connsiteX19" fmla="*/ 221267 w 1213223"/>
              <a:gd name="connsiteY19" fmla="*/ 443826 h 1121297"/>
              <a:gd name="connsiteX20" fmla="*/ 188402 w 1213223"/>
              <a:gd name="connsiteY20" fmla="*/ 606612 h 1121297"/>
              <a:gd name="connsiteX21" fmla="*/ 221267 w 1213223"/>
              <a:gd name="connsiteY21" fmla="*/ 769398 h 1121297"/>
              <a:gd name="connsiteX22" fmla="*/ 235393 w 1213223"/>
              <a:gd name="connsiteY22" fmla="*/ 795423 h 1121297"/>
              <a:gd name="connsiteX23" fmla="*/ 233851 w 1213223"/>
              <a:gd name="connsiteY23" fmla="*/ 825956 h 1121297"/>
              <a:gd name="connsiteX24" fmla="*/ 201342 w 1213223"/>
              <a:gd name="connsiteY24" fmla="*/ 1038964 h 1121297"/>
              <a:gd name="connsiteX25" fmla="*/ 197923 w 1213223"/>
              <a:gd name="connsiteY25" fmla="*/ 1052261 h 1121297"/>
              <a:gd name="connsiteX26" fmla="*/ 177672 w 1213223"/>
              <a:gd name="connsiteY26" fmla="*/ 1035552 h 1121297"/>
              <a:gd name="connsiteX27" fmla="*/ 0 w 1213223"/>
              <a:gd name="connsiteY27" fmla="*/ 606612 h 1121297"/>
              <a:gd name="connsiteX28" fmla="*/ 177672 w 1213223"/>
              <a:gd name="connsiteY28" fmla="*/ 177672 h 1121297"/>
              <a:gd name="connsiteX29" fmla="*/ 197923 w 1213223"/>
              <a:gd name="connsiteY29" fmla="*/ 160964 h 1121297"/>
              <a:gd name="connsiteX30" fmla="*/ 267449 w 1213223"/>
              <a:gd name="connsiteY30" fmla="*/ 103600 h 1121297"/>
              <a:gd name="connsiteX31" fmla="*/ 606612 w 1213223"/>
              <a:gd name="connsiteY31" fmla="*/ 0 h 112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3223" h="1121297">
                <a:moveTo>
                  <a:pt x="606612" y="0"/>
                </a:moveTo>
                <a:cubicBezTo>
                  <a:pt x="690368" y="0"/>
                  <a:pt x="770159" y="16974"/>
                  <a:pt x="842733" y="47671"/>
                </a:cubicBezTo>
                <a:lnTo>
                  <a:pt x="924270" y="91928"/>
                </a:lnTo>
                <a:lnTo>
                  <a:pt x="924270" y="91928"/>
                </a:lnTo>
                <a:lnTo>
                  <a:pt x="945774" y="103600"/>
                </a:lnTo>
                <a:cubicBezTo>
                  <a:pt x="1107134" y="212612"/>
                  <a:pt x="1213223" y="397223"/>
                  <a:pt x="1213223" y="606612"/>
                </a:cubicBezTo>
                <a:cubicBezTo>
                  <a:pt x="1213223" y="816002"/>
                  <a:pt x="1107134" y="1000612"/>
                  <a:pt x="945774" y="1109624"/>
                </a:cubicBezTo>
                <a:lnTo>
                  <a:pt x="924269" y="1121297"/>
                </a:lnTo>
                <a:lnTo>
                  <a:pt x="957985" y="900379"/>
                </a:lnTo>
                <a:lnTo>
                  <a:pt x="964033" y="820842"/>
                </a:lnTo>
                <a:lnTo>
                  <a:pt x="991956" y="769398"/>
                </a:lnTo>
                <a:cubicBezTo>
                  <a:pt x="1013119" y="719364"/>
                  <a:pt x="1024821" y="664355"/>
                  <a:pt x="1024821" y="606612"/>
                </a:cubicBezTo>
                <a:cubicBezTo>
                  <a:pt x="1024821" y="548869"/>
                  <a:pt x="1013119" y="493860"/>
                  <a:pt x="991956" y="443826"/>
                </a:cubicBezTo>
                <a:lnTo>
                  <a:pt x="964033" y="392382"/>
                </a:lnTo>
                <a:lnTo>
                  <a:pt x="964033" y="392380"/>
                </a:lnTo>
                <a:lnTo>
                  <a:pt x="953398" y="372787"/>
                </a:lnTo>
                <a:cubicBezTo>
                  <a:pt x="878243" y="261542"/>
                  <a:pt x="750969" y="188402"/>
                  <a:pt x="606612" y="188402"/>
                </a:cubicBezTo>
                <a:cubicBezTo>
                  <a:pt x="462255" y="188402"/>
                  <a:pt x="334981" y="261542"/>
                  <a:pt x="259826" y="372787"/>
                </a:cubicBezTo>
                <a:lnTo>
                  <a:pt x="235393" y="417801"/>
                </a:lnTo>
                <a:lnTo>
                  <a:pt x="221267" y="443826"/>
                </a:lnTo>
                <a:cubicBezTo>
                  <a:pt x="200105" y="493860"/>
                  <a:pt x="188402" y="548869"/>
                  <a:pt x="188402" y="606612"/>
                </a:cubicBezTo>
                <a:cubicBezTo>
                  <a:pt x="188402" y="664355"/>
                  <a:pt x="200105" y="719364"/>
                  <a:pt x="221267" y="769398"/>
                </a:cubicBezTo>
                <a:lnTo>
                  <a:pt x="235393" y="795423"/>
                </a:lnTo>
                <a:lnTo>
                  <a:pt x="233851" y="825956"/>
                </a:lnTo>
                <a:cubicBezTo>
                  <a:pt x="226527" y="898075"/>
                  <a:pt x="215631" y="969137"/>
                  <a:pt x="201342" y="1038964"/>
                </a:cubicBezTo>
                <a:lnTo>
                  <a:pt x="197923" y="1052261"/>
                </a:lnTo>
                <a:lnTo>
                  <a:pt x="177672" y="1035552"/>
                </a:lnTo>
                <a:cubicBezTo>
                  <a:pt x="67897" y="925777"/>
                  <a:pt x="0" y="774124"/>
                  <a:pt x="0" y="606612"/>
                </a:cubicBezTo>
                <a:cubicBezTo>
                  <a:pt x="0" y="439101"/>
                  <a:pt x="67897" y="287448"/>
                  <a:pt x="177672" y="177672"/>
                </a:cubicBezTo>
                <a:lnTo>
                  <a:pt x="197923" y="160964"/>
                </a:lnTo>
                <a:lnTo>
                  <a:pt x="267449" y="103600"/>
                </a:lnTo>
                <a:cubicBezTo>
                  <a:pt x="364265" y="38192"/>
                  <a:pt x="480978" y="0"/>
                  <a:pt x="606612" y="0"/>
                </a:cubicBezTo>
                <a:close/>
              </a:path>
            </a:pathLst>
          </a:custGeom>
          <a:gradFill>
            <a:gsLst>
              <a:gs pos="0">
                <a:srgbClr val="FEB868"/>
              </a:gs>
              <a:gs pos="100000">
                <a:srgbClr val="FE7A08"/>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Freeform: Shape 44">
            <a:extLst>
              <a:ext uri="{FF2B5EF4-FFF2-40B4-BE49-F238E27FC236}">
                <a16:creationId xmlns:a16="http://schemas.microsoft.com/office/drawing/2014/main" id="{CFB9F921-E1B4-4F5D-B0B3-46F1963F47FC}"/>
              </a:ext>
            </a:extLst>
          </p:cNvPr>
          <p:cNvSpPr/>
          <p:nvPr/>
        </p:nvSpPr>
        <p:spPr>
          <a:xfrm>
            <a:off x="1641439" y="3950300"/>
            <a:ext cx="801513" cy="890154"/>
          </a:xfrm>
          <a:custGeom>
            <a:avLst/>
            <a:gdLst>
              <a:gd name="connsiteX0" fmla="*/ 1015073 w 1213224"/>
              <a:gd name="connsiteY0" fmla="*/ 68751 h 1121199"/>
              <a:gd name="connsiteX1" fmla="*/ 1035552 w 1213224"/>
              <a:gd name="connsiteY1" fmla="*/ 85647 h 1121199"/>
              <a:gd name="connsiteX2" fmla="*/ 1213224 w 1213224"/>
              <a:gd name="connsiteY2" fmla="*/ 514587 h 1121199"/>
              <a:gd name="connsiteX3" fmla="*/ 1035552 w 1213224"/>
              <a:gd name="connsiteY3" fmla="*/ 943527 h 1121199"/>
              <a:gd name="connsiteX4" fmla="*/ 1015529 w 1213224"/>
              <a:gd name="connsiteY4" fmla="*/ 960048 h 1121199"/>
              <a:gd name="connsiteX5" fmla="*/ 1011882 w 1213224"/>
              <a:gd name="connsiteY5" fmla="*/ 945865 h 1121199"/>
              <a:gd name="connsiteX6" fmla="*/ 979373 w 1213224"/>
              <a:gd name="connsiteY6" fmla="*/ 732857 h 1121199"/>
              <a:gd name="connsiteX7" fmla="*/ 977881 w 1213224"/>
              <a:gd name="connsiteY7" fmla="*/ 703306 h 1121199"/>
              <a:gd name="connsiteX8" fmla="*/ 991957 w 1213224"/>
              <a:gd name="connsiteY8" fmla="*/ 677373 h 1121199"/>
              <a:gd name="connsiteX9" fmla="*/ 1024822 w 1213224"/>
              <a:gd name="connsiteY9" fmla="*/ 514587 h 1121199"/>
              <a:gd name="connsiteX10" fmla="*/ 991957 w 1213224"/>
              <a:gd name="connsiteY10" fmla="*/ 351801 h 1121199"/>
              <a:gd name="connsiteX11" fmla="*/ 977781 w 1213224"/>
              <a:gd name="connsiteY11" fmla="*/ 325685 h 1121199"/>
              <a:gd name="connsiteX12" fmla="*/ 979373 w 1213224"/>
              <a:gd name="connsiteY12" fmla="*/ 294169 h 1121199"/>
              <a:gd name="connsiteX13" fmla="*/ 1011882 w 1213224"/>
              <a:gd name="connsiteY13" fmla="*/ 81161 h 1121199"/>
              <a:gd name="connsiteX14" fmla="*/ 288775 w 1213224"/>
              <a:gd name="connsiteY14" fmla="*/ 0 h 1121199"/>
              <a:gd name="connsiteX15" fmla="*/ 255238 w 1213224"/>
              <a:gd name="connsiteY15" fmla="*/ 219746 h 1121199"/>
              <a:gd name="connsiteX16" fmla="*/ 249095 w 1213224"/>
              <a:gd name="connsiteY16" fmla="*/ 300532 h 1121199"/>
              <a:gd name="connsiteX17" fmla="*/ 221267 w 1213224"/>
              <a:gd name="connsiteY17" fmla="*/ 351801 h 1121199"/>
              <a:gd name="connsiteX18" fmla="*/ 188402 w 1213224"/>
              <a:gd name="connsiteY18" fmla="*/ 514587 h 1121199"/>
              <a:gd name="connsiteX19" fmla="*/ 221267 w 1213224"/>
              <a:gd name="connsiteY19" fmla="*/ 677373 h 1121199"/>
              <a:gd name="connsiteX20" fmla="*/ 249285 w 1213224"/>
              <a:gd name="connsiteY20" fmla="*/ 728992 h 1121199"/>
              <a:gd name="connsiteX21" fmla="*/ 249285 w 1213224"/>
              <a:gd name="connsiteY21" fmla="*/ 728994 h 1121199"/>
              <a:gd name="connsiteX22" fmla="*/ 259825 w 1213224"/>
              <a:gd name="connsiteY22" fmla="*/ 748412 h 1121199"/>
              <a:gd name="connsiteX23" fmla="*/ 606611 w 1213224"/>
              <a:gd name="connsiteY23" fmla="*/ 932797 h 1121199"/>
              <a:gd name="connsiteX24" fmla="*/ 953397 w 1213224"/>
              <a:gd name="connsiteY24" fmla="*/ 748412 h 1121199"/>
              <a:gd name="connsiteX25" fmla="*/ 977880 w 1213224"/>
              <a:gd name="connsiteY25" fmla="*/ 703306 h 1121199"/>
              <a:gd name="connsiteX26" fmla="*/ 979372 w 1213224"/>
              <a:gd name="connsiteY26" fmla="*/ 732857 h 1121199"/>
              <a:gd name="connsiteX27" fmla="*/ 1011881 w 1213224"/>
              <a:gd name="connsiteY27" fmla="*/ 945865 h 1121199"/>
              <a:gd name="connsiteX28" fmla="*/ 1015528 w 1213224"/>
              <a:gd name="connsiteY28" fmla="*/ 960048 h 1121199"/>
              <a:gd name="connsiteX29" fmla="*/ 945774 w 1213224"/>
              <a:gd name="connsiteY29" fmla="*/ 1017599 h 1121199"/>
              <a:gd name="connsiteX30" fmla="*/ 606611 w 1213224"/>
              <a:gd name="connsiteY30" fmla="*/ 1121199 h 1121199"/>
              <a:gd name="connsiteX31" fmla="*/ 370490 w 1213224"/>
              <a:gd name="connsiteY31" fmla="*/ 1073528 h 1121199"/>
              <a:gd name="connsiteX32" fmla="*/ 289132 w 1213224"/>
              <a:gd name="connsiteY32" fmla="*/ 1029369 h 1121199"/>
              <a:gd name="connsiteX33" fmla="*/ 289132 w 1213224"/>
              <a:gd name="connsiteY33" fmla="*/ 1029369 h 1121199"/>
              <a:gd name="connsiteX34" fmla="*/ 267449 w 1213224"/>
              <a:gd name="connsiteY34" fmla="*/ 1017599 h 1121199"/>
              <a:gd name="connsiteX35" fmla="*/ 0 w 1213224"/>
              <a:gd name="connsiteY35" fmla="*/ 514587 h 1121199"/>
              <a:gd name="connsiteX36" fmla="*/ 267449 w 1213224"/>
              <a:gd name="connsiteY36" fmla="*/ 11575 h 112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3224" h="1121199">
                <a:moveTo>
                  <a:pt x="1015073" y="68751"/>
                </a:moveTo>
                <a:lnTo>
                  <a:pt x="1035552" y="85647"/>
                </a:lnTo>
                <a:cubicBezTo>
                  <a:pt x="1145327" y="195423"/>
                  <a:pt x="1213224" y="347076"/>
                  <a:pt x="1213224" y="514587"/>
                </a:cubicBezTo>
                <a:cubicBezTo>
                  <a:pt x="1213224" y="682099"/>
                  <a:pt x="1145327" y="833752"/>
                  <a:pt x="1035552" y="943527"/>
                </a:cubicBezTo>
                <a:lnTo>
                  <a:pt x="1015529" y="960048"/>
                </a:lnTo>
                <a:lnTo>
                  <a:pt x="1011882" y="945865"/>
                </a:lnTo>
                <a:cubicBezTo>
                  <a:pt x="997593" y="876038"/>
                  <a:pt x="986697" y="804976"/>
                  <a:pt x="979373" y="732857"/>
                </a:cubicBezTo>
                <a:lnTo>
                  <a:pt x="977881" y="703306"/>
                </a:lnTo>
                <a:lnTo>
                  <a:pt x="991957" y="677373"/>
                </a:lnTo>
                <a:cubicBezTo>
                  <a:pt x="1013119" y="627339"/>
                  <a:pt x="1024822" y="572330"/>
                  <a:pt x="1024822" y="514587"/>
                </a:cubicBezTo>
                <a:cubicBezTo>
                  <a:pt x="1024822" y="456844"/>
                  <a:pt x="1013119" y="401835"/>
                  <a:pt x="991957" y="351801"/>
                </a:cubicBezTo>
                <a:lnTo>
                  <a:pt x="977781" y="325685"/>
                </a:lnTo>
                <a:lnTo>
                  <a:pt x="979373" y="294169"/>
                </a:lnTo>
                <a:cubicBezTo>
                  <a:pt x="986697" y="222051"/>
                  <a:pt x="997593" y="150988"/>
                  <a:pt x="1011882" y="81161"/>
                </a:cubicBezTo>
                <a:close/>
                <a:moveTo>
                  <a:pt x="288775" y="0"/>
                </a:moveTo>
                <a:lnTo>
                  <a:pt x="255238" y="219746"/>
                </a:lnTo>
                <a:lnTo>
                  <a:pt x="249095" y="300532"/>
                </a:lnTo>
                <a:lnTo>
                  <a:pt x="221267" y="351801"/>
                </a:lnTo>
                <a:cubicBezTo>
                  <a:pt x="200104" y="401835"/>
                  <a:pt x="188402" y="456844"/>
                  <a:pt x="188402" y="514587"/>
                </a:cubicBezTo>
                <a:cubicBezTo>
                  <a:pt x="188402" y="572330"/>
                  <a:pt x="200104" y="627339"/>
                  <a:pt x="221267" y="677373"/>
                </a:cubicBezTo>
                <a:lnTo>
                  <a:pt x="249285" y="728992"/>
                </a:lnTo>
                <a:lnTo>
                  <a:pt x="249285" y="728994"/>
                </a:lnTo>
                <a:lnTo>
                  <a:pt x="259825" y="748412"/>
                </a:lnTo>
                <a:cubicBezTo>
                  <a:pt x="334980" y="859657"/>
                  <a:pt x="462254" y="932797"/>
                  <a:pt x="606611" y="932797"/>
                </a:cubicBezTo>
                <a:cubicBezTo>
                  <a:pt x="750968" y="932797"/>
                  <a:pt x="878242" y="859657"/>
                  <a:pt x="953397" y="748412"/>
                </a:cubicBezTo>
                <a:lnTo>
                  <a:pt x="977880" y="703306"/>
                </a:lnTo>
                <a:lnTo>
                  <a:pt x="979372" y="732857"/>
                </a:lnTo>
                <a:cubicBezTo>
                  <a:pt x="986696" y="804976"/>
                  <a:pt x="997592" y="876038"/>
                  <a:pt x="1011881" y="945865"/>
                </a:cubicBezTo>
                <a:lnTo>
                  <a:pt x="1015528" y="960048"/>
                </a:lnTo>
                <a:lnTo>
                  <a:pt x="945774" y="1017599"/>
                </a:lnTo>
                <a:cubicBezTo>
                  <a:pt x="848958" y="1083007"/>
                  <a:pt x="732244" y="1121199"/>
                  <a:pt x="606611" y="1121199"/>
                </a:cubicBezTo>
                <a:cubicBezTo>
                  <a:pt x="522855" y="1121199"/>
                  <a:pt x="443064" y="1104225"/>
                  <a:pt x="370490" y="1073528"/>
                </a:cubicBezTo>
                <a:lnTo>
                  <a:pt x="289132" y="1029369"/>
                </a:lnTo>
                <a:lnTo>
                  <a:pt x="289132" y="1029369"/>
                </a:lnTo>
                <a:lnTo>
                  <a:pt x="267449" y="1017599"/>
                </a:lnTo>
                <a:cubicBezTo>
                  <a:pt x="106089" y="908587"/>
                  <a:pt x="0" y="723977"/>
                  <a:pt x="0" y="514587"/>
                </a:cubicBezTo>
                <a:cubicBezTo>
                  <a:pt x="0" y="305198"/>
                  <a:pt x="106089" y="120587"/>
                  <a:pt x="267449" y="11575"/>
                </a:cubicBezTo>
                <a:close/>
              </a:path>
            </a:pathLst>
          </a:custGeom>
          <a:gradFill flip="none" rotWithShape="1">
            <a:gsLst>
              <a:gs pos="0">
                <a:srgbClr val="B0F2C4"/>
              </a:gs>
              <a:gs pos="89000">
                <a:srgbClr val="80C896"/>
              </a:gs>
            </a:gsLst>
            <a:lin ang="9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6" name="Freeform: Shape 45">
            <a:extLst>
              <a:ext uri="{FF2B5EF4-FFF2-40B4-BE49-F238E27FC236}">
                <a16:creationId xmlns:a16="http://schemas.microsoft.com/office/drawing/2014/main" id="{82B71A57-F4A9-48B3-96F0-38C0D1B31706}"/>
              </a:ext>
            </a:extLst>
          </p:cNvPr>
          <p:cNvSpPr/>
          <p:nvPr/>
        </p:nvSpPr>
        <p:spPr>
          <a:xfrm rot="5400000" flipH="1">
            <a:off x="4759068" y="4731590"/>
            <a:ext cx="748286" cy="2213793"/>
          </a:xfrm>
          <a:custGeom>
            <a:avLst/>
            <a:gdLst>
              <a:gd name="connsiteX0" fmla="*/ 1213226 w 1213226"/>
              <a:gd name="connsiteY0" fmla="*/ 3253390 h 3253390"/>
              <a:gd name="connsiteX1" fmla="*/ 1213226 w 1213226"/>
              <a:gd name="connsiteY1" fmla="*/ 150366 h 3253390"/>
              <a:gd name="connsiteX2" fmla="*/ 1062859 w 1213226"/>
              <a:gd name="connsiteY2" fmla="*/ 0 h 3253390"/>
              <a:gd name="connsiteX3" fmla="*/ 150367 w 1213226"/>
              <a:gd name="connsiteY3" fmla="*/ 0 h 3253390"/>
              <a:gd name="connsiteX4" fmla="*/ 0 w 1213226"/>
              <a:gd name="connsiteY4" fmla="*/ 150366 h 3253390"/>
              <a:gd name="connsiteX5" fmla="*/ 0 w 1213226"/>
              <a:gd name="connsiteY5" fmla="*/ 3253390 h 3253390"/>
              <a:gd name="connsiteX6" fmla="*/ 112900 w 1213226"/>
              <a:gd name="connsiteY6" fmla="*/ 3253390 h 3253390"/>
              <a:gd name="connsiteX7" fmla="*/ 86772 w 1213226"/>
              <a:gd name="connsiteY7" fmla="*/ 3184820 h 3253390"/>
              <a:gd name="connsiteX8" fmla="*/ 76411 w 1213226"/>
              <a:gd name="connsiteY8" fmla="*/ 3101087 h 3253390"/>
              <a:gd name="connsiteX9" fmla="*/ 586409 w 1213226"/>
              <a:gd name="connsiteY9" fmla="*/ 2685609 h 3253390"/>
              <a:gd name="connsiteX10" fmla="*/ 1096407 w 1213226"/>
              <a:gd name="connsiteY10" fmla="*/ 3101087 h 3253390"/>
              <a:gd name="connsiteX11" fmla="*/ 1086045 w 1213226"/>
              <a:gd name="connsiteY11" fmla="*/ 3184820 h 3253390"/>
              <a:gd name="connsiteX12" fmla="*/ 1059918 w 1213226"/>
              <a:gd name="connsiteY12" fmla="*/ 3253390 h 325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3226" h="3253390">
                <a:moveTo>
                  <a:pt x="1213226" y="3253390"/>
                </a:moveTo>
                <a:lnTo>
                  <a:pt x="1213226" y="150366"/>
                </a:lnTo>
                <a:cubicBezTo>
                  <a:pt x="1213226" y="67322"/>
                  <a:pt x="1145904" y="0"/>
                  <a:pt x="1062859" y="0"/>
                </a:cubicBezTo>
                <a:lnTo>
                  <a:pt x="150367" y="0"/>
                </a:lnTo>
                <a:cubicBezTo>
                  <a:pt x="67322" y="0"/>
                  <a:pt x="0" y="67322"/>
                  <a:pt x="0" y="150366"/>
                </a:cubicBezTo>
                <a:lnTo>
                  <a:pt x="0" y="3253390"/>
                </a:lnTo>
                <a:lnTo>
                  <a:pt x="112900" y="3253390"/>
                </a:lnTo>
                <a:lnTo>
                  <a:pt x="86772" y="3184820"/>
                </a:lnTo>
                <a:cubicBezTo>
                  <a:pt x="79978" y="3157773"/>
                  <a:pt x="76411" y="3129769"/>
                  <a:pt x="76411" y="3101087"/>
                </a:cubicBezTo>
                <a:cubicBezTo>
                  <a:pt x="76411" y="2871625"/>
                  <a:pt x="304745" y="2685609"/>
                  <a:pt x="586409" y="2685609"/>
                </a:cubicBezTo>
                <a:cubicBezTo>
                  <a:pt x="868073" y="2685609"/>
                  <a:pt x="1096407" y="2871625"/>
                  <a:pt x="1096407" y="3101087"/>
                </a:cubicBezTo>
                <a:cubicBezTo>
                  <a:pt x="1096407" y="3129769"/>
                  <a:pt x="1092839" y="3157773"/>
                  <a:pt x="1086045" y="3184820"/>
                </a:cubicBezTo>
                <a:lnTo>
                  <a:pt x="1059918" y="3253390"/>
                </a:lnTo>
                <a:close/>
              </a:path>
            </a:pathLst>
          </a:custGeom>
          <a:gradFill>
            <a:gsLst>
              <a:gs pos="0">
                <a:srgbClr val="FEEF85"/>
              </a:gs>
              <a:gs pos="76000">
                <a:srgbClr val="FFC847"/>
              </a:gs>
            </a:gsLst>
            <a:lin ang="15000000" scaled="0"/>
          </a:gradFill>
          <a:ln>
            <a:noFill/>
          </a:ln>
          <a:effectLst>
            <a:outerShdw blurRad="889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565F3B03-9EE4-4732-9559-4D9A35220FF5}"/>
              </a:ext>
            </a:extLst>
          </p:cNvPr>
          <p:cNvSpPr/>
          <p:nvPr/>
        </p:nvSpPr>
        <p:spPr>
          <a:xfrm>
            <a:off x="3468739" y="5357583"/>
            <a:ext cx="917289" cy="855047"/>
          </a:xfrm>
          <a:custGeom>
            <a:avLst/>
            <a:gdLst>
              <a:gd name="connsiteX0" fmla="*/ 1193412 w 1195544"/>
              <a:gd name="connsiteY0" fmla="*/ 627770 h 1213224"/>
              <a:gd name="connsiteX1" fmla="*/ 1183221 w 1195544"/>
              <a:gd name="connsiteY1" fmla="*/ 728866 h 1213224"/>
              <a:gd name="connsiteX2" fmla="*/ 588933 w 1195544"/>
              <a:gd name="connsiteY2" fmla="*/ 1213224 h 1213224"/>
              <a:gd name="connsiteX3" fmla="*/ 352812 w 1195544"/>
              <a:gd name="connsiteY3" fmla="*/ 1165553 h 1213224"/>
              <a:gd name="connsiteX4" fmla="*/ 294289 w 1195544"/>
              <a:gd name="connsiteY4" fmla="*/ 1133788 h 1213224"/>
              <a:gd name="connsiteX5" fmla="*/ 472727 w 1195544"/>
              <a:gd name="connsiteY5" fmla="*/ 1068479 h 1213224"/>
              <a:gd name="connsiteX6" fmla="*/ 567780 w 1195544"/>
              <a:gd name="connsiteY6" fmla="*/ 1022690 h 1213224"/>
              <a:gd name="connsiteX7" fmla="*/ 588933 w 1195544"/>
              <a:gd name="connsiteY7" fmla="*/ 1024822 h 1213224"/>
              <a:gd name="connsiteX8" fmla="*/ 935719 w 1195544"/>
              <a:gd name="connsiteY8" fmla="*/ 840437 h 1213224"/>
              <a:gd name="connsiteX9" fmla="*/ 953243 w 1195544"/>
              <a:gd name="connsiteY9" fmla="*/ 808152 h 1213224"/>
              <a:gd name="connsiteX10" fmla="*/ 960780 w 1195544"/>
              <a:gd name="connsiteY10" fmla="*/ 803573 h 1213224"/>
              <a:gd name="connsiteX11" fmla="*/ 1181967 w 1195544"/>
              <a:gd name="connsiteY11" fmla="*/ 638172 h 1213224"/>
              <a:gd name="connsiteX12" fmla="*/ 588933 w 1195544"/>
              <a:gd name="connsiteY12" fmla="*/ 0 h 1213224"/>
              <a:gd name="connsiteX13" fmla="*/ 711187 w 1195544"/>
              <a:gd name="connsiteY13" fmla="*/ 12324 h 1213224"/>
              <a:gd name="connsiteX14" fmla="*/ 769611 w 1195544"/>
              <a:gd name="connsiteY14" fmla="*/ 30460 h 1213224"/>
              <a:gd name="connsiteX15" fmla="*/ 769611 w 1195544"/>
              <a:gd name="connsiteY15" fmla="*/ 30461 h 1213224"/>
              <a:gd name="connsiteX16" fmla="*/ 825053 w 1195544"/>
              <a:gd name="connsiteY16" fmla="*/ 47671 h 1213224"/>
              <a:gd name="connsiteX17" fmla="*/ 1195544 w 1195544"/>
              <a:gd name="connsiteY17" fmla="*/ 606612 h 1213224"/>
              <a:gd name="connsiteX18" fmla="*/ 1193411 w 1195544"/>
              <a:gd name="connsiteY18" fmla="*/ 627770 h 1213224"/>
              <a:gd name="connsiteX19" fmla="*/ 1181966 w 1195544"/>
              <a:gd name="connsiteY19" fmla="*/ 638172 h 1213224"/>
              <a:gd name="connsiteX20" fmla="*/ 960779 w 1195544"/>
              <a:gd name="connsiteY20" fmla="*/ 803573 h 1213224"/>
              <a:gd name="connsiteX21" fmla="*/ 953242 w 1195544"/>
              <a:gd name="connsiteY21" fmla="*/ 808152 h 1213224"/>
              <a:gd name="connsiteX22" fmla="*/ 974277 w 1195544"/>
              <a:gd name="connsiteY22" fmla="*/ 769398 h 1213224"/>
              <a:gd name="connsiteX23" fmla="*/ 1007142 w 1195544"/>
              <a:gd name="connsiteY23" fmla="*/ 606612 h 1213224"/>
              <a:gd name="connsiteX24" fmla="*/ 588932 w 1195544"/>
              <a:gd name="connsiteY24" fmla="*/ 188402 h 1213224"/>
              <a:gd name="connsiteX25" fmla="*/ 566249 w 1195544"/>
              <a:gd name="connsiteY25" fmla="*/ 190689 h 1213224"/>
              <a:gd name="connsiteX26" fmla="*/ 504649 w 1195544"/>
              <a:gd name="connsiteY26" fmla="*/ 196899 h 1213224"/>
              <a:gd name="connsiteX27" fmla="*/ 293214 w 1195544"/>
              <a:gd name="connsiteY27" fmla="*/ 310893 h 1213224"/>
              <a:gd name="connsiteX28" fmla="*/ 242709 w 1195544"/>
              <a:gd name="connsiteY28" fmla="*/ 372107 h 1213224"/>
              <a:gd name="connsiteX29" fmla="*/ 189399 w 1195544"/>
              <a:gd name="connsiteY29" fmla="*/ 397787 h 1213224"/>
              <a:gd name="connsiteX30" fmla="*/ 0 w 1195544"/>
              <a:gd name="connsiteY30" fmla="*/ 467108 h 1213224"/>
              <a:gd name="connsiteX31" fmla="*/ 29992 w 1195544"/>
              <a:gd name="connsiteY31" fmla="*/ 370491 h 1213224"/>
              <a:gd name="connsiteX32" fmla="*/ 588933 w 1195544"/>
              <a:gd name="connsiteY32" fmla="*/ 0 h 1213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95544" h="1213224">
                <a:moveTo>
                  <a:pt x="1193412" y="627770"/>
                </a:moveTo>
                <a:lnTo>
                  <a:pt x="1183221" y="728866"/>
                </a:lnTo>
                <a:cubicBezTo>
                  <a:pt x="1126657" y="1005289"/>
                  <a:pt x="882078" y="1213224"/>
                  <a:pt x="588933" y="1213224"/>
                </a:cubicBezTo>
                <a:cubicBezTo>
                  <a:pt x="505177" y="1213224"/>
                  <a:pt x="425386" y="1196250"/>
                  <a:pt x="352812" y="1165553"/>
                </a:cubicBezTo>
                <a:lnTo>
                  <a:pt x="294289" y="1133788"/>
                </a:lnTo>
                <a:lnTo>
                  <a:pt x="472727" y="1068479"/>
                </a:lnTo>
                <a:lnTo>
                  <a:pt x="567780" y="1022690"/>
                </a:lnTo>
                <a:lnTo>
                  <a:pt x="588933" y="1024822"/>
                </a:lnTo>
                <a:cubicBezTo>
                  <a:pt x="733290" y="1024822"/>
                  <a:pt x="860564" y="951682"/>
                  <a:pt x="935719" y="840437"/>
                </a:cubicBezTo>
                <a:lnTo>
                  <a:pt x="953243" y="808152"/>
                </a:lnTo>
                <a:lnTo>
                  <a:pt x="960780" y="803573"/>
                </a:lnTo>
                <a:cubicBezTo>
                  <a:pt x="1037207" y="751940"/>
                  <a:pt x="1111017" y="696726"/>
                  <a:pt x="1181967" y="638172"/>
                </a:cubicBezTo>
                <a:close/>
                <a:moveTo>
                  <a:pt x="588933" y="0"/>
                </a:moveTo>
                <a:cubicBezTo>
                  <a:pt x="630811" y="0"/>
                  <a:pt x="671698" y="4244"/>
                  <a:pt x="711187" y="12324"/>
                </a:cubicBezTo>
                <a:lnTo>
                  <a:pt x="769611" y="30460"/>
                </a:lnTo>
                <a:lnTo>
                  <a:pt x="769611" y="30461"/>
                </a:lnTo>
                <a:lnTo>
                  <a:pt x="825053" y="47671"/>
                </a:lnTo>
                <a:cubicBezTo>
                  <a:pt x="1042775" y="139759"/>
                  <a:pt x="1195544" y="355345"/>
                  <a:pt x="1195544" y="606612"/>
                </a:cubicBezTo>
                <a:lnTo>
                  <a:pt x="1193411" y="627770"/>
                </a:lnTo>
                <a:lnTo>
                  <a:pt x="1181966" y="638172"/>
                </a:lnTo>
                <a:cubicBezTo>
                  <a:pt x="1111016" y="696726"/>
                  <a:pt x="1037206" y="751940"/>
                  <a:pt x="960779" y="803573"/>
                </a:cubicBezTo>
                <a:lnTo>
                  <a:pt x="953242" y="808152"/>
                </a:lnTo>
                <a:lnTo>
                  <a:pt x="974277" y="769398"/>
                </a:lnTo>
                <a:cubicBezTo>
                  <a:pt x="995440" y="719364"/>
                  <a:pt x="1007142" y="664355"/>
                  <a:pt x="1007142" y="606612"/>
                </a:cubicBezTo>
                <a:cubicBezTo>
                  <a:pt x="1007142" y="375641"/>
                  <a:pt x="819903" y="188402"/>
                  <a:pt x="588932" y="188402"/>
                </a:cubicBezTo>
                <a:lnTo>
                  <a:pt x="566249" y="190689"/>
                </a:lnTo>
                <a:lnTo>
                  <a:pt x="504649" y="196899"/>
                </a:lnTo>
                <a:cubicBezTo>
                  <a:pt x="422976" y="213612"/>
                  <a:pt x="349975" y="254132"/>
                  <a:pt x="293214" y="310893"/>
                </a:cubicBezTo>
                <a:lnTo>
                  <a:pt x="242709" y="372107"/>
                </a:lnTo>
                <a:lnTo>
                  <a:pt x="189399" y="397787"/>
                </a:lnTo>
                <a:lnTo>
                  <a:pt x="0" y="467108"/>
                </a:lnTo>
                <a:lnTo>
                  <a:pt x="29992" y="370491"/>
                </a:lnTo>
                <a:cubicBezTo>
                  <a:pt x="122080" y="152769"/>
                  <a:pt x="337666" y="0"/>
                  <a:pt x="588933" y="0"/>
                </a:cubicBezTo>
                <a:close/>
              </a:path>
            </a:pathLst>
          </a:custGeom>
          <a:gradFill>
            <a:gsLst>
              <a:gs pos="0">
                <a:srgbClr val="FEEF85"/>
              </a:gs>
              <a:gs pos="88000">
                <a:srgbClr val="FFC847"/>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8" name="Oval 47">
            <a:extLst>
              <a:ext uri="{FF2B5EF4-FFF2-40B4-BE49-F238E27FC236}">
                <a16:creationId xmlns:a16="http://schemas.microsoft.com/office/drawing/2014/main" id="{7CF83825-CB83-4302-BF74-A031E5DF5E72}"/>
              </a:ext>
            </a:extLst>
          </p:cNvPr>
          <p:cNvSpPr/>
          <p:nvPr/>
        </p:nvSpPr>
        <p:spPr>
          <a:xfrm>
            <a:off x="2932672" y="3131827"/>
            <a:ext cx="2103550" cy="2103550"/>
          </a:xfrm>
          <a:prstGeom prst="ellipse">
            <a:avLst/>
          </a:prstGeom>
          <a:gradFill>
            <a:gsLst>
              <a:gs pos="0">
                <a:schemeClr val="bg1">
                  <a:lumMod val="95000"/>
                </a:schemeClr>
              </a:gs>
              <a:gs pos="92000">
                <a:schemeClr val="bg1">
                  <a:lumMod val="85000"/>
                </a:schemeClr>
              </a:gs>
            </a:gsLst>
            <a:lin ang="15000000" scaled="0"/>
          </a:gradFill>
          <a:ln>
            <a:noFill/>
          </a:ln>
          <a:effectLst>
            <a:outerShdw blurRad="177800" dist="38100" dir="2700000" sx="102000" sy="102000" algn="tl"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D016FEDC-54E8-4CCC-8154-AA7A86DEF640}"/>
              </a:ext>
            </a:extLst>
          </p:cNvPr>
          <p:cNvSpPr txBox="1"/>
          <p:nvPr/>
        </p:nvSpPr>
        <p:spPr>
          <a:xfrm>
            <a:off x="6474539" y="2292314"/>
            <a:ext cx="675254" cy="46166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2400" spc="300">
                <a:solidFill>
                  <a:schemeClr val="bg1"/>
                </a:solidFill>
                <a:latin typeface="Casanova Scotia" panose="02000500000000000000" pitchFamily="2" charset="0"/>
              </a:rPr>
              <a:t>01</a:t>
            </a:r>
            <a:endParaRPr lang="en-US" sz="2000">
              <a:solidFill>
                <a:schemeClr val="bg1"/>
              </a:solidFill>
              <a:latin typeface="Economica" panose="02000506040000020004" pitchFamily="2" charset="0"/>
            </a:endParaRPr>
          </a:p>
        </p:txBody>
      </p:sp>
      <p:sp>
        <p:nvSpPr>
          <p:cNvPr id="50" name="TextBox 49">
            <a:extLst>
              <a:ext uri="{FF2B5EF4-FFF2-40B4-BE49-F238E27FC236}">
                <a16:creationId xmlns:a16="http://schemas.microsoft.com/office/drawing/2014/main" id="{12714088-BE6B-45D3-8731-651703D1F036}"/>
              </a:ext>
            </a:extLst>
          </p:cNvPr>
          <p:cNvSpPr txBox="1"/>
          <p:nvPr/>
        </p:nvSpPr>
        <p:spPr>
          <a:xfrm>
            <a:off x="6777983" y="4328337"/>
            <a:ext cx="917289" cy="46166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2400" spc="300">
                <a:solidFill>
                  <a:schemeClr val="bg1"/>
                </a:solidFill>
                <a:latin typeface="Casanova Scotia" panose="02000500000000000000" pitchFamily="2" charset="0"/>
              </a:rPr>
              <a:t>02</a:t>
            </a:r>
            <a:endParaRPr lang="en-US" sz="2000">
              <a:solidFill>
                <a:schemeClr val="bg1"/>
              </a:solidFill>
              <a:latin typeface="Economica" panose="02000506040000020004" pitchFamily="2" charset="0"/>
            </a:endParaRPr>
          </a:p>
        </p:txBody>
      </p:sp>
      <p:sp>
        <p:nvSpPr>
          <p:cNvPr id="51" name="TextBox 50">
            <a:extLst>
              <a:ext uri="{FF2B5EF4-FFF2-40B4-BE49-F238E27FC236}">
                <a16:creationId xmlns:a16="http://schemas.microsoft.com/office/drawing/2014/main" id="{681C6AB5-A326-4912-BED2-C4AC6C01B5A8}"/>
              </a:ext>
            </a:extLst>
          </p:cNvPr>
          <p:cNvSpPr txBox="1"/>
          <p:nvPr/>
        </p:nvSpPr>
        <p:spPr>
          <a:xfrm>
            <a:off x="5652786" y="5425491"/>
            <a:ext cx="676024" cy="46166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2400" spc="300">
                <a:solidFill>
                  <a:schemeClr val="bg1"/>
                </a:solidFill>
                <a:latin typeface="Casanova Scotia" panose="02000500000000000000" pitchFamily="2" charset="0"/>
              </a:rPr>
              <a:t>03</a:t>
            </a:r>
            <a:endParaRPr lang="en-US" sz="2000">
              <a:solidFill>
                <a:schemeClr val="bg1"/>
              </a:solidFill>
              <a:latin typeface="Economica" panose="02000506040000020004" pitchFamily="2" charset="0"/>
            </a:endParaRPr>
          </a:p>
        </p:txBody>
      </p:sp>
      <p:sp>
        <p:nvSpPr>
          <p:cNvPr id="52" name="TextBox 51">
            <a:extLst>
              <a:ext uri="{FF2B5EF4-FFF2-40B4-BE49-F238E27FC236}">
                <a16:creationId xmlns:a16="http://schemas.microsoft.com/office/drawing/2014/main" id="{1F6D7C25-00FA-43CA-8ADC-1B23FCFDED74}"/>
              </a:ext>
            </a:extLst>
          </p:cNvPr>
          <p:cNvSpPr txBox="1"/>
          <p:nvPr/>
        </p:nvSpPr>
        <p:spPr>
          <a:xfrm>
            <a:off x="-103057" y="3719467"/>
            <a:ext cx="714028" cy="46166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2400" spc="300">
                <a:solidFill>
                  <a:schemeClr val="bg1"/>
                </a:solidFill>
                <a:latin typeface="Casanova Scotia" panose="02000500000000000000" pitchFamily="2" charset="0"/>
              </a:rPr>
              <a:t>04</a:t>
            </a:r>
            <a:endParaRPr lang="en-US" sz="2000">
              <a:solidFill>
                <a:schemeClr val="bg1"/>
              </a:solidFill>
              <a:latin typeface="Economica" panose="02000506040000020004" pitchFamily="2" charset="0"/>
            </a:endParaRPr>
          </a:p>
        </p:txBody>
      </p:sp>
      <p:sp>
        <p:nvSpPr>
          <p:cNvPr id="53" name="TextBox 52">
            <a:extLst>
              <a:ext uri="{FF2B5EF4-FFF2-40B4-BE49-F238E27FC236}">
                <a16:creationId xmlns:a16="http://schemas.microsoft.com/office/drawing/2014/main" id="{E2EBF7B0-34AA-4A04-9911-BE8BF3FD0492}"/>
              </a:ext>
            </a:extLst>
          </p:cNvPr>
          <p:cNvSpPr txBox="1"/>
          <p:nvPr/>
        </p:nvSpPr>
        <p:spPr>
          <a:xfrm>
            <a:off x="3148961" y="3728173"/>
            <a:ext cx="1678126" cy="1077218"/>
          </a:xfrm>
          <a:prstGeom prst="rect">
            <a:avLst/>
          </a:prstGeom>
          <a:noFill/>
        </p:spPr>
        <p:txBody>
          <a:bodyPr wrap="square" rtlCol="0">
            <a:spAutoFit/>
          </a:bodyPr>
          <a:lstStyle/>
          <a:p>
            <a:pPr algn="ctr"/>
            <a:r>
              <a:rPr lang="en-US" sz="1600" spc="300" dirty="0">
                <a:solidFill>
                  <a:schemeClr val="tx1">
                    <a:lumMod val="65000"/>
                    <a:lumOff val="35000"/>
                  </a:schemeClr>
                </a:solidFill>
                <a:latin typeface="Casanova Scotia" panose="02000500000000000000" pitchFamily="2" charset="0"/>
              </a:rPr>
              <a:t>Strategic </a:t>
            </a:r>
            <a:r>
              <a:rPr lang="en-US" sz="1600" spc="300">
                <a:solidFill>
                  <a:schemeClr val="tx1">
                    <a:lumMod val="65000"/>
                    <a:lumOff val="35000"/>
                  </a:schemeClr>
                </a:solidFill>
                <a:latin typeface="Casanova Scotia" panose="02000500000000000000" pitchFamily="2" charset="0"/>
              </a:rPr>
              <a:t>Risk Management Cycle</a:t>
            </a:r>
            <a:endParaRPr lang="en-US" sz="1600">
              <a:solidFill>
                <a:schemeClr val="tx1">
                  <a:lumMod val="65000"/>
                  <a:lumOff val="35000"/>
                </a:schemeClr>
              </a:solidFill>
              <a:latin typeface="Economica" panose="02000506040000020004" pitchFamily="2" charset="0"/>
            </a:endParaRPr>
          </a:p>
        </p:txBody>
      </p:sp>
      <p:sp>
        <p:nvSpPr>
          <p:cNvPr id="54" name="TextBox 53">
            <a:extLst>
              <a:ext uri="{FF2B5EF4-FFF2-40B4-BE49-F238E27FC236}">
                <a16:creationId xmlns:a16="http://schemas.microsoft.com/office/drawing/2014/main" id="{EC596572-2884-4E19-9939-744975D0B734}"/>
              </a:ext>
            </a:extLst>
          </p:cNvPr>
          <p:cNvSpPr txBox="1"/>
          <p:nvPr/>
        </p:nvSpPr>
        <p:spPr>
          <a:xfrm>
            <a:off x="-28535" y="3824506"/>
            <a:ext cx="1704208" cy="900246"/>
          </a:xfrm>
          <a:prstGeom prst="rect">
            <a:avLst/>
          </a:prstGeom>
          <a:noFill/>
        </p:spPr>
        <p:txBody>
          <a:bodyPr wrap="square" rtlCol="0">
            <a:spAutoFit/>
          </a:bodyPr>
          <a:lstStyle/>
          <a:p>
            <a:pPr algn="r"/>
            <a:r>
              <a:rPr lang="en-US" sz="1050" b="1" spc="300" dirty="0">
                <a:solidFill>
                  <a:schemeClr val="bg1"/>
                </a:solidFill>
                <a:latin typeface="Casanova Scotia" panose="02000500000000000000" pitchFamily="2" charset="0"/>
              </a:rPr>
              <a:t>Strategic Planning</a:t>
            </a:r>
            <a:r>
              <a:rPr lang="en-US" sz="1050" b="1" spc="300">
                <a:solidFill>
                  <a:schemeClr val="bg1"/>
                </a:solidFill>
                <a:latin typeface="Casanova Scotia" panose="02000500000000000000" pitchFamily="2" charset="0"/>
              </a:rPr>
              <a:t>: </a:t>
            </a:r>
            <a:r>
              <a:rPr lang="en-US" sz="1050" b="1" spc="300" dirty="0">
                <a:solidFill>
                  <a:schemeClr val="bg1"/>
                </a:solidFill>
                <a:latin typeface="Casanova Scotia" panose="02000500000000000000" pitchFamily="2" charset="0"/>
              </a:rPr>
              <a:t>returns to opportunity seeking</a:t>
            </a:r>
            <a:endParaRPr lang="en-US" sz="1000" b="1">
              <a:solidFill>
                <a:schemeClr val="bg1"/>
              </a:solidFill>
              <a:latin typeface="Economica" panose="02000506040000020004" pitchFamily="2" charset="0"/>
            </a:endParaRPr>
          </a:p>
        </p:txBody>
      </p:sp>
      <p:sp>
        <p:nvSpPr>
          <p:cNvPr id="55" name="TextBox 54">
            <a:extLst>
              <a:ext uri="{FF2B5EF4-FFF2-40B4-BE49-F238E27FC236}">
                <a16:creationId xmlns:a16="http://schemas.microsoft.com/office/drawing/2014/main" id="{EA68FC12-0E24-4EB0-8597-1DC87E984CF9}"/>
              </a:ext>
            </a:extLst>
          </p:cNvPr>
          <p:cNvSpPr txBox="1"/>
          <p:nvPr/>
        </p:nvSpPr>
        <p:spPr>
          <a:xfrm>
            <a:off x="-393818" y="6104357"/>
            <a:ext cx="2294251" cy="561692"/>
          </a:xfrm>
          <a:prstGeom prst="rect">
            <a:avLst/>
          </a:prstGeom>
          <a:noFill/>
        </p:spPr>
        <p:txBody>
          <a:bodyPr wrap="square" rtlCol="0">
            <a:spAutoFit/>
          </a:bodyPr>
          <a:lstStyle/>
          <a:p>
            <a:pPr algn="r"/>
            <a:r>
              <a:rPr lang="en-US" sz="1050" b="1" spc="300">
                <a:solidFill>
                  <a:schemeClr val="bg1"/>
                </a:solidFill>
                <a:latin typeface="Casanova Scotia" panose="02000500000000000000" pitchFamily="2" charset="0"/>
              </a:rPr>
              <a:t>Title</a:t>
            </a:r>
          </a:p>
          <a:p>
            <a:pPr algn="r"/>
            <a:r>
              <a:rPr lang="en-US" sz="1000" b="1">
                <a:solidFill>
                  <a:schemeClr val="bg1"/>
                </a:solidFill>
                <a:latin typeface="Economica" panose="02000506040000020004" pitchFamily="2" charset="0"/>
              </a:rPr>
              <a:t>Some text goes here. Some text goes here. Some text goes here. Some text goes here. </a:t>
            </a:r>
          </a:p>
        </p:txBody>
      </p:sp>
      <p:sp>
        <p:nvSpPr>
          <p:cNvPr id="56" name="TextBox 55">
            <a:extLst>
              <a:ext uri="{FF2B5EF4-FFF2-40B4-BE49-F238E27FC236}">
                <a16:creationId xmlns:a16="http://schemas.microsoft.com/office/drawing/2014/main" id="{CD788B2D-3E03-4F1E-94B1-053C35CBA8DC}"/>
              </a:ext>
            </a:extLst>
          </p:cNvPr>
          <p:cNvSpPr txBox="1"/>
          <p:nvPr/>
        </p:nvSpPr>
        <p:spPr>
          <a:xfrm>
            <a:off x="5645727" y="2450083"/>
            <a:ext cx="1415028" cy="738664"/>
          </a:xfrm>
          <a:prstGeom prst="rect">
            <a:avLst/>
          </a:prstGeom>
          <a:noFill/>
        </p:spPr>
        <p:txBody>
          <a:bodyPr wrap="square" rtlCol="0">
            <a:spAutoFit/>
          </a:bodyPr>
          <a:lstStyle/>
          <a:p>
            <a:r>
              <a:rPr lang="en-US" sz="1050" b="1" spc="300">
                <a:solidFill>
                  <a:schemeClr val="bg1"/>
                </a:solidFill>
                <a:latin typeface="Casanova Scotia" panose="02000500000000000000" pitchFamily="2" charset="0"/>
              </a:rPr>
              <a:t>Risk Strategy: </a:t>
            </a:r>
            <a:r>
              <a:rPr lang="en-US" sz="1050" b="1" spc="300" dirty="0">
                <a:solidFill>
                  <a:schemeClr val="bg1"/>
                </a:solidFill>
                <a:latin typeface="Casanova Scotia" panose="02000500000000000000" pitchFamily="2" charset="0"/>
              </a:rPr>
              <a:t>opportunity pursued</a:t>
            </a:r>
            <a:endParaRPr lang="en-US" sz="1000" b="1">
              <a:solidFill>
                <a:schemeClr val="bg1"/>
              </a:solidFill>
              <a:latin typeface="Economica" panose="02000506040000020004" pitchFamily="2" charset="0"/>
            </a:endParaRPr>
          </a:p>
        </p:txBody>
      </p:sp>
      <p:sp>
        <p:nvSpPr>
          <p:cNvPr id="57" name="TextBox 56">
            <a:extLst>
              <a:ext uri="{FF2B5EF4-FFF2-40B4-BE49-F238E27FC236}">
                <a16:creationId xmlns:a16="http://schemas.microsoft.com/office/drawing/2014/main" id="{C95BE8AF-A497-48DC-B798-7C0BBA471BBD}"/>
              </a:ext>
            </a:extLst>
          </p:cNvPr>
          <p:cNvSpPr txBox="1"/>
          <p:nvPr/>
        </p:nvSpPr>
        <p:spPr>
          <a:xfrm>
            <a:off x="6070483" y="4433503"/>
            <a:ext cx="1310779" cy="1046440"/>
          </a:xfrm>
          <a:prstGeom prst="rect">
            <a:avLst/>
          </a:prstGeom>
          <a:noFill/>
        </p:spPr>
        <p:txBody>
          <a:bodyPr wrap="square" rtlCol="0">
            <a:spAutoFit/>
          </a:bodyPr>
          <a:lstStyle/>
          <a:p>
            <a:endParaRPr lang="en-US" sz="1050" b="1" spc="300" dirty="0">
              <a:solidFill>
                <a:schemeClr val="bg1"/>
              </a:solidFill>
              <a:latin typeface="Casanova Scotia" panose="02000500000000000000" pitchFamily="2" charset="0"/>
            </a:endParaRPr>
          </a:p>
          <a:p>
            <a:r>
              <a:rPr lang="en-US" sz="1050" b="1" spc="300">
                <a:solidFill>
                  <a:schemeClr val="bg1"/>
                </a:solidFill>
                <a:latin typeface="Casanova Scotia" panose="02000500000000000000" pitchFamily="2" charset="0"/>
              </a:rPr>
              <a:t>Risk </a:t>
            </a:r>
            <a:r>
              <a:rPr lang="en-US" sz="1050" b="1" spc="300" dirty="0">
                <a:solidFill>
                  <a:schemeClr val="bg1"/>
                </a:solidFill>
                <a:latin typeface="Casanova Scotia" panose="02000500000000000000" pitchFamily="2" charset="0"/>
              </a:rPr>
              <a:t>Event</a:t>
            </a:r>
            <a:r>
              <a:rPr lang="en-US" sz="1050" b="1" spc="300">
                <a:solidFill>
                  <a:schemeClr val="bg1"/>
                </a:solidFill>
                <a:latin typeface="Casanova Scotia" panose="02000500000000000000" pitchFamily="2" charset="0"/>
              </a:rPr>
              <a:t>: </a:t>
            </a:r>
            <a:r>
              <a:rPr lang="en-US" sz="1050" b="1" spc="300" dirty="0">
                <a:solidFill>
                  <a:schemeClr val="bg1"/>
                </a:solidFill>
                <a:latin typeface="Casanova Scotia" panose="02000500000000000000" pitchFamily="2" charset="0"/>
              </a:rPr>
              <a:t>mitigation strategy</a:t>
            </a:r>
          </a:p>
          <a:p>
            <a:r>
              <a:rPr lang="en-US" sz="1050" b="1" spc="300" dirty="0">
                <a:solidFill>
                  <a:schemeClr val="bg1"/>
                </a:solidFill>
                <a:latin typeface="Casanova Scotia" panose="02000500000000000000" pitchFamily="2" charset="0"/>
              </a:rPr>
              <a:t>developed</a:t>
            </a:r>
            <a:endParaRPr lang="en-US" sz="1000" b="1">
              <a:solidFill>
                <a:schemeClr val="bg1"/>
              </a:solidFill>
              <a:latin typeface="Economica" panose="02000506040000020004" pitchFamily="2" charset="0"/>
            </a:endParaRPr>
          </a:p>
          <a:p>
            <a:endParaRPr lang="en-US" sz="1000" b="1">
              <a:solidFill>
                <a:schemeClr val="bg1"/>
              </a:solidFill>
              <a:latin typeface="Economica" panose="02000506040000020004" pitchFamily="2" charset="0"/>
            </a:endParaRPr>
          </a:p>
        </p:txBody>
      </p:sp>
      <p:cxnSp>
        <p:nvCxnSpPr>
          <p:cNvPr id="59" name="Straight Arrow Connector 58">
            <a:extLst>
              <a:ext uri="{FF2B5EF4-FFF2-40B4-BE49-F238E27FC236}">
                <a16:creationId xmlns:a16="http://schemas.microsoft.com/office/drawing/2014/main" id="{8E0D2F9D-08E0-4B16-84BB-E43C4F90B34B}"/>
              </a:ext>
            </a:extLst>
          </p:cNvPr>
          <p:cNvCxnSpPr>
            <a:cxnSpLocks/>
          </p:cNvCxnSpPr>
          <p:nvPr/>
        </p:nvCxnSpPr>
        <p:spPr>
          <a:xfrm>
            <a:off x="5306724" y="2998073"/>
            <a:ext cx="528629" cy="773967"/>
          </a:xfrm>
          <a:prstGeom prst="straightConnector1">
            <a:avLst/>
          </a:prstGeom>
          <a:noFill/>
          <a:ln w="22225" cap="rnd">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cxnSp>
        <p:nvCxnSpPr>
          <p:cNvPr id="60" name="Straight Arrow Connector 59">
            <a:extLst>
              <a:ext uri="{FF2B5EF4-FFF2-40B4-BE49-F238E27FC236}">
                <a16:creationId xmlns:a16="http://schemas.microsoft.com/office/drawing/2014/main" id="{B7ED36A5-A72D-42B9-BE78-89607DEF86CE}"/>
              </a:ext>
            </a:extLst>
          </p:cNvPr>
          <p:cNvCxnSpPr>
            <a:cxnSpLocks/>
          </p:cNvCxnSpPr>
          <p:nvPr/>
        </p:nvCxnSpPr>
        <p:spPr>
          <a:xfrm flipH="1">
            <a:off x="5212092" y="4892788"/>
            <a:ext cx="453564" cy="454962"/>
          </a:xfrm>
          <a:prstGeom prst="straightConnector1">
            <a:avLst/>
          </a:prstGeom>
          <a:noFill/>
          <a:ln w="22225" cap="rnd">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cxnSp>
        <p:nvCxnSpPr>
          <p:cNvPr id="61" name="Straight Arrow Connector 60">
            <a:extLst>
              <a:ext uri="{FF2B5EF4-FFF2-40B4-BE49-F238E27FC236}">
                <a16:creationId xmlns:a16="http://schemas.microsoft.com/office/drawing/2014/main" id="{B125FC36-1DFD-4846-8CA1-D0DEC647D932}"/>
              </a:ext>
            </a:extLst>
          </p:cNvPr>
          <p:cNvCxnSpPr>
            <a:cxnSpLocks/>
          </p:cNvCxnSpPr>
          <p:nvPr/>
        </p:nvCxnSpPr>
        <p:spPr>
          <a:xfrm flipH="1" flipV="1">
            <a:off x="2413428" y="5045391"/>
            <a:ext cx="743077" cy="718897"/>
          </a:xfrm>
          <a:prstGeom prst="straightConnector1">
            <a:avLst/>
          </a:prstGeom>
          <a:noFill/>
          <a:ln w="22225" cap="rnd">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cxnSp>
        <p:nvCxnSpPr>
          <p:cNvPr id="62" name="Straight Arrow Connector 61">
            <a:extLst>
              <a:ext uri="{FF2B5EF4-FFF2-40B4-BE49-F238E27FC236}">
                <a16:creationId xmlns:a16="http://schemas.microsoft.com/office/drawing/2014/main" id="{E858026A-DFBB-4697-9E3F-4DC874DABFF1}"/>
              </a:ext>
            </a:extLst>
          </p:cNvPr>
          <p:cNvCxnSpPr>
            <a:cxnSpLocks/>
          </p:cNvCxnSpPr>
          <p:nvPr/>
        </p:nvCxnSpPr>
        <p:spPr>
          <a:xfrm flipV="1">
            <a:off x="2394069" y="2623401"/>
            <a:ext cx="732562" cy="660818"/>
          </a:xfrm>
          <a:prstGeom prst="straightConnector1">
            <a:avLst/>
          </a:prstGeom>
          <a:noFill/>
          <a:ln w="22225" cap="rnd">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4" name="TextBox 3">
            <a:extLst>
              <a:ext uri="{FF2B5EF4-FFF2-40B4-BE49-F238E27FC236}">
                <a16:creationId xmlns:a16="http://schemas.microsoft.com/office/drawing/2014/main" id="{DC1F5218-A3FC-4EA6-8201-8F7BDC34EE00}"/>
              </a:ext>
            </a:extLst>
          </p:cNvPr>
          <p:cNvSpPr txBox="1"/>
          <p:nvPr/>
        </p:nvSpPr>
        <p:spPr>
          <a:xfrm>
            <a:off x="4461569" y="5616524"/>
            <a:ext cx="1561330"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050" b="1" spc="300" dirty="0">
                <a:solidFill>
                  <a:schemeClr val="bg1"/>
                </a:solidFill>
                <a:latin typeface="Casanova Scotia" panose="02000500000000000000" pitchFamily="2" charset="0"/>
              </a:rPr>
              <a:t>Risk Strategy operationalized</a:t>
            </a:r>
          </a:p>
        </p:txBody>
      </p:sp>
      <p:cxnSp>
        <p:nvCxnSpPr>
          <p:cNvPr id="21" name="Straight Arrow Connector 20">
            <a:extLst>
              <a:ext uri="{FF2B5EF4-FFF2-40B4-BE49-F238E27FC236}">
                <a16:creationId xmlns:a16="http://schemas.microsoft.com/office/drawing/2014/main" id="{939787FA-68D1-431E-9AA8-82333A6C3451}"/>
              </a:ext>
            </a:extLst>
          </p:cNvPr>
          <p:cNvCxnSpPr/>
          <p:nvPr/>
        </p:nvCxnSpPr>
        <p:spPr>
          <a:xfrm flipV="1">
            <a:off x="6240108" y="5344607"/>
            <a:ext cx="2062644" cy="617281"/>
          </a:xfrm>
          <a:prstGeom prst="straightConnector1">
            <a:avLst/>
          </a:prstGeom>
          <a:noFill/>
          <a:ln w="22225" cap="rnd">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5819194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23D92-4941-431C-BE47-16E1C0099586}"/>
              </a:ext>
            </a:extLst>
          </p:cNvPr>
          <p:cNvSpPr>
            <a:spLocks noGrp="1"/>
          </p:cNvSpPr>
          <p:nvPr>
            <p:ph type="title"/>
          </p:nvPr>
        </p:nvSpPr>
        <p:spPr>
          <a:xfrm>
            <a:off x="457200" y="457200"/>
            <a:ext cx="11430000" cy="1300200"/>
          </a:xfrm>
        </p:spPr>
        <p:txBody>
          <a:bodyPr>
            <a:normAutofit fontScale="90000"/>
          </a:bodyPr>
          <a:lstStyle/>
          <a:p>
            <a:br>
              <a:rPr lang="en-US" sz="3600"/>
            </a:br>
            <a:br>
              <a:rPr lang="en-US" sz="3600"/>
            </a:br>
            <a:br>
              <a:rPr lang="en-US" sz="3600"/>
            </a:br>
            <a:r>
              <a:rPr lang="en-US" sz="3600"/>
              <a:t>Negligent Homicide:</a:t>
            </a:r>
            <a:br>
              <a:rPr lang="en-US" sz="3600"/>
            </a:br>
            <a:r>
              <a:rPr lang="en-US" sz="3600" dirty="0"/>
              <a:t>Governance Legal Standards</a:t>
            </a:r>
          </a:p>
        </p:txBody>
      </p:sp>
      <p:sp>
        <p:nvSpPr>
          <p:cNvPr id="2" name="Slide Number Placeholder 1">
            <a:extLst>
              <a:ext uri="{FF2B5EF4-FFF2-40B4-BE49-F238E27FC236}">
                <a16:creationId xmlns:a16="http://schemas.microsoft.com/office/drawing/2014/main" id="{02AAAFD0-D364-4F82-8EE8-89902AF270D9}"/>
              </a:ext>
            </a:extLst>
          </p:cNvPr>
          <p:cNvSpPr>
            <a:spLocks noGrp="1"/>
          </p:cNvSpPr>
          <p:nvPr>
            <p:ph type="sldNum" sz="quarter" idx="4"/>
          </p:nvPr>
        </p:nvSpPr>
        <p:spPr/>
        <p:txBody>
          <a:bodyPr/>
          <a:lstStyle/>
          <a:p>
            <a:fld id="{BFBB1C67-6E75-164E-97E0-DF56FB9E11C8}" type="slidenum">
              <a:rPr lang="en-US" smtClean="0"/>
              <a:pPr/>
              <a:t>6</a:t>
            </a:fld>
            <a:endParaRPr lang="en-US"/>
          </a:p>
        </p:txBody>
      </p:sp>
      <p:pic>
        <p:nvPicPr>
          <p:cNvPr id="6" name="Picture 5">
            <a:extLst>
              <a:ext uri="{FF2B5EF4-FFF2-40B4-BE49-F238E27FC236}">
                <a16:creationId xmlns:a16="http://schemas.microsoft.com/office/drawing/2014/main" id="{C9F10EAF-2FCF-4139-BDBB-01C142B2884A}"/>
              </a:ext>
            </a:extLst>
          </p:cNvPr>
          <p:cNvPicPr>
            <a:picLocks noChangeAspect="1"/>
          </p:cNvPicPr>
          <p:nvPr/>
        </p:nvPicPr>
        <p:blipFill>
          <a:blip r:embed="rId3"/>
          <a:stretch>
            <a:fillRect/>
          </a:stretch>
        </p:blipFill>
        <p:spPr>
          <a:xfrm>
            <a:off x="1194357" y="3808546"/>
            <a:ext cx="3246637" cy="2572215"/>
          </a:xfrm>
          <a:prstGeom prst="rect">
            <a:avLst/>
          </a:prstGeom>
        </p:spPr>
      </p:pic>
      <p:pic>
        <p:nvPicPr>
          <p:cNvPr id="8" name="Picture 7">
            <a:extLst>
              <a:ext uri="{FF2B5EF4-FFF2-40B4-BE49-F238E27FC236}">
                <a16:creationId xmlns:a16="http://schemas.microsoft.com/office/drawing/2014/main" id="{4EF7000D-F0C7-448C-897A-0967351D402F}"/>
              </a:ext>
            </a:extLst>
          </p:cNvPr>
          <p:cNvPicPr>
            <a:picLocks noChangeAspect="1"/>
          </p:cNvPicPr>
          <p:nvPr/>
        </p:nvPicPr>
        <p:blipFill>
          <a:blip r:embed="rId4"/>
          <a:stretch>
            <a:fillRect/>
          </a:stretch>
        </p:blipFill>
        <p:spPr>
          <a:xfrm>
            <a:off x="5492561" y="3811449"/>
            <a:ext cx="4699774" cy="2081635"/>
          </a:xfrm>
          <a:prstGeom prst="rect">
            <a:avLst/>
          </a:prstGeom>
        </p:spPr>
      </p:pic>
      <p:sp>
        <p:nvSpPr>
          <p:cNvPr id="9" name="Rectangle 8">
            <a:extLst>
              <a:ext uri="{FF2B5EF4-FFF2-40B4-BE49-F238E27FC236}">
                <a16:creationId xmlns:a16="http://schemas.microsoft.com/office/drawing/2014/main" id="{C1E9DEAC-1FC1-420D-8CF8-9F2392078678}"/>
              </a:ext>
            </a:extLst>
          </p:cNvPr>
          <p:cNvSpPr/>
          <p:nvPr/>
        </p:nvSpPr>
        <p:spPr>
          <a:xfrm>
            <a:off x="782877" y="2111903"/>
            <a:ext cx="6750424" cy="1200329"/>
          </a:xfrm>
          <a:prstGeom prst="rect">
            <a:avLst/>
          </a:prstGeom>
        </p:spPr>
        <p:txBody>
          <a:bodyPr wrap="square">
            <a:spAutoFit/>
          </a:bodyPr>
          <a:lstStyle/>
          <a:p>
            <a:r>
              <a:rPr lang="en-US" i="1" dirty="0"/>
              <a:t>Caremark</a:t>
            </a:r>
            <a:r>
              <a:rPr lang="en-US" dirty="0"/>
              <a:t> - Established Standard</a:t>
            </a:r>
          </a:p>
          <a:p>
            <a:r>
              <a:rPr lang="en-US" dirty="0"/>
              <a:t>(1) Have a system, (2) monitor it</a:t>
            </a:r>
          </a:p>
          <a:p>
            <a:r>
              <a:rPr lang="en-US" dirty="0"/>
              <a:t>“possibly the most difficult theory in corporation law upon which a plaintiff might hope to win a judgment.”</a:t>
            </a:r>
          </a:p>
        </p:txBody>
      </p:sp>
      <p:sp>
        <p:nvSpPr>
          <p:cNvPr id="3" name="TextBox 2">
            <a:extLst>
              <a:ext uri="{FF2B5EF4-FFF2-40B4-BE49-F238E27FC236}">
                <a16:creationId xmlns:a16="http://schemas.microsoft.com/office/drawing/2014/main" id="{D757C920-DFB6-42EA-A1E4-192C25891883}"/>
              </a:ext>
            </a:extLst>
          </p:cNvPr>
          <p:cNvSpPr txBox="1"/>
          <p:nvPr/>
        </p:nvSpPr>
        <p:spPr>
          <a:xfrm>
            <a:off x="6578353" y="6356350"/>
            <a:ext cx="5424257"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000000"/>
                </a:solidFill>
                <a:effectLst/>
                <a:uFillTx/>
                <a:latin typeface="+mn-lt"/>
                <a:ea typeface="+mn-ea"/>
                <a:cs typeface="+mn-cs"/>
                <a:sym typeface="Gill Sans MT"/>
              </a:rPr>
              <a:t>* This does not constitute legal advice. No attorney client relationship is established.</a:t>
            </a:r>
          </a:p>
        </p:txBody>
      </p:sp>
    </p:spTree>
    <p:extLst>
      <p:ext uri="{BB962C8B-B14F-4D97-AF65-F5344CB8AC3E}">
        <p14:creationId xmlns:p14="http://schemas.microsoft.com/office/powerpoint/2010/main" val="356713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35F2-3C08-4CEF-A87C-701AEE12A9B5}"/>
              </a:ext>
            </a:extLst>
          </p:cNvPr>
          <p:cNvSpPr>
            <a:spLocks noGrp="1"/>
          </p:cNvSpPr>
          <p:nvPr>
            <p:ph type="title"/>
          </p:nvPr>
        </p:nvSpPr>
        <p:spPr/>
        <p:txBody>
          <a:bodyPr/>
          <a:lstStyle/>
          <a:p>
            <a:r>
              <a:rPr lang="en-US"/>
              <a:t>Negligent Homicide</a:t>
            </a:r>
          </a:p>
        </p:txBody>
      </p:sp>
      <p:sp>
        <p:nvSpPr>
          <p:cNvPr id="4" name="Content Placeholder 3">
            <a:extLst>
              <a:ext uri="{FF2B5EF4-FFF2-40B4-BE49-F238E27FC236}">
                <a16:creationId xmlns:a16="http://schemas.microsoft.com/office/drawing/2014/main" id="{EFDEF96E-D4DD-4639-B3B2-B1C2C7BB2B44}"/>
              </a:ext>
            </a:extLst>
          </p:cNvPr>
          <p:cNvSpPr txBox="1">
            <a:spLocks/>
          </p:cNvSpPr>
          <p:nvPr/>
        </p:nvSpPr>
        <p:spPr>
          <a:xfrm>
            <a:off x="1096562" y="1843972"/>
            <a:ext cx="9867094" cy="4575115"/>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lvl1pPr marL="305999" marR="0" indent="-305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1pPr>
            <a:lvl2pPr marL="668250" marR="0" indent="-34424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2pPr>
            <a:lvl3pPr marL="977142" marR="0" indent="-347142"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3pPr>
            <a:lvl4pPr marL="1358999" marR="0" indent="-3510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4pPr>
            <a:lvl5pPr marL="1718999" marR="0" indent="-350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5pPr>
            <a:lvl6pPr marL="20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6pPr>
            <a:lvl7pPr marL="23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7pPr>
            <a:lvl8pPr marL="26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8pPr>
            <a:lvl9pPr marL="29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9pPr>
          </a:lstStyle>
          <a:p>
            <a:pPr hangingPunct="1">
              <a:spcBef>
                <a:spcPts val="0"/>
              </a:spcBef>
              <a:spcAft>
                <a:spcPts val="1800"/>
              </a:spcAft>
            </a:pPr>
            <a:r>
              <a:rPr lang="en-US" i="1"/>
              <a:t>Marchand v. Barnhill </a:t>
            </a:r>
            <a:r>
              <a:rPr lang="en-US"/>
              <a:t>(Blue Bell Creameries) changes things: </a:t>
            </a:r>
          </a:p>
          <a:p>
            <a:pPr marL="648001" lvl="1" indent="-285750" hangingPunct="1">
              <a:spcBef>
                <a:spcPts val="0"/>
              </a:spcBef>
              <a:spcAft>
                <a:spcPts val="1800"/>
              </a:spcAft>
              <a:buFont typeface="Arial" panose="020B0604020202020204" pitchFamily="34" charset="0"/>
              <a:buChar char="•"/>
            </a:pPr>
            <a:r>
              <a:rPr lang="en-US"/>
              <a:t>BOD oversight of “mission critical” operations “must be more rigorously exercised.”</a:t>
            </a:r>
          </a:p>
          <a:p>
            <a:pPr hangingPunct="1">
              <a:spcBef>
                <a:spcPts val="0"/>
              </a:spcBef>
              <a:spcAft>
                <a:spcPts val="1800"/>
              </a:spcAft>
              <a:buFont typeface="Wingdings" panose="05000000000000000000" pitchFamily="2" charset="2"/>
              <a:buChar char="q"/>
            </a:pPr>
            <a:r>
              <a:rPr lang="en-US"/>
              <a:t>Caremark First Prong: monitoring systems should include:</a:t>
            </a:r>
          </a:p>
          <a:p>
            <a:pPr lvl="1" hangingPunct="1">
              <a:spcBef>
                <a:spcPts val="0"/>
              </a:spcBef>
              <a:spcAft>
                <a:spcPts val="1800"/>
              </a:spcAft>
              <a:buFont typeface="+mj-lt"/>
              <a:buAutoNum type="arabicPeriod"/>
            </a:pPr>
            <a:r>
              <a:rPr lang="en-US"/>
              <a:t>Both risk and compliance issues</a:t>
            </a:r>
          </a:p>
          <a:p>
            <a:pPr lvl="1" hangingPunct="1">
              <a:spcBef>
                <a:spcPts val="0"/>
              </a:spcBef>
              <a:spcAft>
                <a:spcPts val="1800"/>
              </a:spcAft>
              <a:buFont typeface="+mj-lt"/>
              <a:buAutoNum type="arabicPeriod"/>
            </a:pPr>
            <a:r>
              <a:rPr lang="en-US"/>
              <a:t>Regular and flexible reports to the Board apprising of compliance and risks</a:t>
            </a:r>
          </a:p>
          <a:p>
            <a:pPr lvl="1" hangingPunct="1">
              <a:spcBef>
                <a:spcPts val="0"/>
              </a:spcBef>
              <a:spcAft>
                <a:spcPts val="1800"/>
              </a:spcAft>
              <a:buFont typeface="+mj-lt"/>
              <a:buAutoNum type="arabicPeriod"/>
            </a:pPr>
            <a:r>
              <a:rPr lang="en-US"/>
              <a:t>Regularly scheduled board meetings to consider key risks </a:t>
            </a:r>
          </a:p>
          <a:p>
            <a:pPr lvl="1" hangingPunct="1">
              <a:spcBef>
                <a:spcPts val="0"/>
              </a:spcBef>
              <a:spcAft>
                <a:spcPts val="1800"/>
              </a:spcAft>
              <a:buFont typeface="+mj-lt"/>
              <a:buAutoNum type="arabicPeriod"/>
            </a:pPr>
            <a:r>
              <a:rPr lang="en-US"/>
              <a:t>Protocols for disclosing to the board adverse information received by management</a:t>
            </a:r>
          </a:p>
          <a:p>
            <a:pPr lvl="1" hangingPunct="1">
              <a:spcBef>
                <a:spcPts val="0"/>
              </a:spcBef>
              <a:spcAft>
                <a:spcPts val="1800"/>
              </a:spcAft>
              <a:buFont typeface="+mj-lt"/>
              <a:buAutoNum type="arabicPeriod"/>
            </a:pPr>
            <a:r>
              <a:rPr lang="en-US"/>
              <a:t>Framework/protocols documented</a:t>
            </a:r>
            <a:endParaRPr lang="en-US" dirty="0"/>
          </a:p>
        </p:txBody>
      </p:sp>
      <p:sp>
        <p:nvSpPr>
          <p:cNvPr id="5" name="TextBox 4">
            <a:extLst>
              <a:ext uri="{FF2B5EF4-FFF2-40B4-BE49-F238E27FC236}">
                <a16:creationId xmlns:a16="http://schemas.microsoft.com/office/drawing/2014/main" id="{98C1D733-6C46-4531-81DF-DE7E4D078B32}"/>
              </a:ext>
            </a:extLst>
          </p:cNvPr>
          <p:cNvSpPr txBox="1"/>
          <p:nvPr/>
        </p:nvSpPr>
        <p:spPr>
          <a:xfrm>
            <a:off x="6462944" y="6304004"/>
            <a:ext cx="5512767"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kumimoji="0" lang="en-US" sz="1200" b="0" i="0" u="none" strike="noStrike" cap="none" spc="0" normalizeH="0" baseline="0" dirty="0">
                <a:ln>
                  <a:noFill/>
                </a:ln>
                <a:solidFill>
                  <a:srgbClr val="000000"/>
                </a:solidFill>
                <a:effectLst/>
                <a:uFillTx/>
                <a:latin typeface="+mn-lt"/>
                <a:ea typeface="+mn-ea"/>
                <a:cs typeface="+mn-cs"/>
                <a:sym typeface="Gill Sans MT"/>
              </a:rPr>
              <a:t>* This does not constitute legal advice. No attorney client relationship is established.</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p:txBody>
      </p:sp>
    </p:spTree>
    <p:extLst>
      <p:ext uri="{BB962C8B-B14F-4D97-AF65-F5344CB8AC3E}">
        <p14:creationId xmlns:p14="http://schemas.microsoft.com/office/powerpoint/2010/main" val="7188825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F782-87B4-4CAF-97FB-F42D917959AE}"/>
              </a:ext>
            </a:extLst>
          </p:cNvPr>
          <p:cNvSpPr>
            <a:spLocks noGrp="1"/>
          </p:cNvSpPr>
          <p:nvPr>
            <p:ph type="title"/>
          </p:nvPr>
        </p:nvSpPr>
        <p:spPr>
          <a:xfrm>
            <a:off x="581191" y="702155"/>
            <a:ext cx="11029617" cy="769657"/>
          </a:xfrm>
        </p:spPr>
        <p:txBody>
          <a:bodyPr/>
          <a:lstStyle/>
          <a:p>
            <a:r>
              <a:rPr lang="en-US"/>
              <a:t>Greed</a:t>
            </a:r>
            <a:r>
              <a:rPr lang="en-US" dirty="0"/>
              <a:t>: </a:t>
            </a:r>
            <a:r>
              <a:rPr lang="en-US" i="1" dirty="0"/>
              <a:t>In Re Clovis Oncology</a:t>
            </a:r>
            <a:endParaRPr lang="en-US"/>
          </a:p>
        </p:txBody>
      </p:sp>
      <p:pic>
        <p:nvPicPr>
          <p:cNvPr id="3" name="Picture 3" descr="A picture containing logo&#10;&#10;Description automatically generated">
            <a:extLst>
              <a:ext uri="{FF2B5EF4-FFF2-40B4-BE49-F238E27FC236}">
                <a16:creationId xmlns:a16="http://schemas.microsoft.com/office/drawing/2014/main" id="{D674D7CB-C67B-41A5-8B63-A1B5D3CC4D6C}"/>
              </a:ext>
            </a:extLst>
          </p:cNvPr>
          <p:cNvPicPr>
            <a:picLocks noChangeAspect="1"/>
          </p:cNvPicPr>
          <p:nvPr/>
        </p:nvPicPr>
        <p:blipFill>
          <a:blip r:embed="rId3"/>
          <a:stretch>
            <a:fillRect/>
          </a:stretch>
        </p:blipFill>
        <p:spPr>
          <a:xfrm>
            <a:off x="7467813" y="2008062"/>
            <a:ext cx="3325155" cy="857619"/>
          </a:xfrm>
          <a:prstGeom prst="rect">
            <a:avLst/>
          </a:prstGeom>
        </p:spPr>
      </p:pic>
      <p:sp>
        <p:nvSpPr>
          <p:cNvPr id="4" name="TextBox 3">
            <a:extLst>
              <a:ext uri="{FF2B5EF4-FFF2-40B4-BE49-F238E27FC236}">
                <a16:creationId xmlns:a16="http://schemas.microsoft.com/office/drawing/2014/main" id="{5C33C315-72EF-4462-BB23-39BDA96CE7CE}"/>
              </a:ext>
            </a:extLst>
          </p:cNvPr>
          <p:cNvSpPr txBox="1"/>
          <p:nvPr/>
        </p:nvSpPr>
        <p:spPr>
          <a:xfrm>
            <a:off x="1313476" y="4012937"/>
            <a:ext cx="563270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b="1" dirty="0"/>
              <a:t>“With hands on their ears to muffle the alarms…”</a:t>
            </a:r>
            <a:endParaRPr kumimoji="0" lang="en-US" sz="1800" b="1" i="0" u="none" strike="noStrike" cap="none" spc="0" normalizeH="0" baseline="0" dirty="0">
              <a:ln>
                <a:noFill/>
              </a:ln>
              <a:solidFill>
                <a:srgbClr val="000000"/>
              </a:solidFill>
              <a:effectLst/>
              <a:uFillTx/>
              <a:latin typeface="+mn-lt"/>
              <a:ea typeface="+mn-ea"/>
              <a:cs typeface="+mn-cs"/>
              <a:sym typeface="Gill Sans MT"/>
            </a:endParaRPr>
          </a:p>
        </p:txBody>
      </p:sp>
      <p:sp>
        <p:nvSpPr>
          <p:cNvPr id="7" name="TextBox 6">
            <a:extLst>
              <a:ext uri="{FF2B5EF4-FFF2-40B4-BE49-F238E27FC236}">
                <a16:creationId xmlns:a16="http://schemas.microsoft.com/office/drawing/2014/main" id="{75CA1623-D7A5-49C7-AB1D-5BF4BCBA99F9}"/>
              </a:ext>
            </a:extLst>
          </p:cNvPr>
          <p:cNvSpPr txBox="1"/>
          <p:nvPr/>
        </p:nvSpPr>
        <p:spPr>
          <a:xfrm>
            <a:off x="1325880" y="3401931"/>
            <a:ext cx="768096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Gill Sans MT"/>
              </a:rPr>
              <a:t>Caremark Test Prong 2 in question: </a:t>
            </a:r>
            <a:r>
              <a:rPr lang="en-US" dirty="0"/>
              <a:t>Did the Board monitor its risk systems?</a:t>
            </a:r>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p:txBody>
      </p:sp>
      <p:sp>
        <p:nvSpPr>
          <p:cNvPr id="71" name="TextBox 70">
            <a:extLst>
              <a:ext uri="{FF2B5EF4-FFF2-40B4-BE49-F238E27FC236}">
                <a16:creationId xmlns:a16="http://schemas.microsoft.com/office/drawing/2014/main" id="{9E8A08AB-00E0-4A4A-8A91-E3485E380218}"/>
              </a:ext>
            </a:extLst>
          </p:cNvPr>
          <p:cNvSpPr txBox="1"/>
          <p:nvPr/>
        </p:nvSpPr>
        <p:spPr>
          <a:xfrm>
            <a:off x="1313476" y="4736320"/>
            <a:ext cx="8403336"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t>“red flags are only useful when they are either waived in one’s face or displayed so that they are visible to the careful observer….But, as Marchand makes clear, the careful observer is one whose gaze is fixed on the company’s mission critical regulatory issues.”</a:t>
            </a:r>
            <a:endParaRPr kumimoji="0" lang="en-US" sz="1800" b="0" u="none" strike="noStrike" cap="none" spc="0" normalizeH="0" baseline="0" dirty="0">
              <a:ln>
                <a:noFill/>
              </a:ln>
              <a:solidFill>
                <a:srgbClr val="000000"/>
              </a:solidFill>
              <a:effectLst/>
              <a:uFillTx/>
              <a:latin typeface="+mn-lt"/>
              <a:ea typeface="+mn-ea"/>
              <a:cs typeface="+mn-cs"/>
              <a:sym typeface="Gill Sans MT"/>
            </a:endParaRPr>
          </a:p>
        </p:txBody>
      </p:sp>
      <p:sp>
        <p:nvSpPr>
          <p:cNvPr id="72" name="TextBox 71">
            <a:extLst>
              <a:ext uri="{FF2B5EF4-FFF2-40B4-BE49-F238E27FC236}">
                <a16:creationId xmlns:a16="http://schemas.microsoft.com/office/drawing/2014/main" id="{21AE5C73-DC8A-4DD8-9BF1-11076112FC24}"/>
              </a:ext>
            </a:extLst>
          </p:cNvPr>
          <p:cNvSpPr txBox="1"/>
          <p:nvPr/>
        </p:nvSpPr>
        <p:spPr>
          <a:xfrm>
            <a:off x="1313476" y="2436871"/>
            <a:ext cx="580644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US" dirty="0">
                <a:latin typeface="+mj-lt"/>
              </a:rPr>
              <a:t>1</a:t>
            </a:r>
            <a:r>
              <a:rPr lang="en-US" dirty="0"/>
              <a:t> drug in development |</a:t>
            </a:r>
            <a:r>
              <a:rPr lang="en-US" dirty="0">
                <a:latin typeface="+mj-lt"/>
              </a:rPr>
              <a:t> 0 </a:t>
            </a:r>
            <a:r>
              <a:rPr lang="en-US" dirty="0"/>
              <a:t>products on market | $</a:t>
            </a:r>
            <a:r>
              <a:rPr lang="en-US" dirty="0">
                <a:latin typeface="+mj-lt"/>
              </a:rPr>
              <a:t>0</a:t>
            </a:r>
            <a:r>
              <a:rPr lang="en-US" dirty="0"/>
              <a:t> Revenue</a:t>
            </a:r>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p:txBody>
      </p:sp>
      <p:sp>
        <p:nvSpPr>
          <p:cNvPr id="5" name="TextBox 4">
            <a:extLst>
              <a:ext uri="{FF2B5EF4-FFF2-40B4-BE49-F238E27FC236}">
                <a16:creationId xmlns:a16="http://schemas.microsoft.com/office/drawing/2014/main" id="{A6235725-55E1-4701-9C32-53221582B748}"/>
              </a:ext>
            </a:extLst>
          </p:cNvPr>
          <p:cNvSpPr txBox="1"/>
          <p:nvPr/>
        </p:nvSpPr>
        <p:spPr>
          <a:xfrm>
            <a:off x="6462944" y="6304004"/>
            <a:ext cx="5512767"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kumimoji="0" lang="en-US" sz="1200" b="0" i="0" u="none" strike="noStrike" cap="none" spc="0" normalizeH="0" baseline="0" dirty="0">
                <a:ln>
                  <a:noFill/>
                </a:ln>
                <a:solidFill>
                  <a:srgbClr val="000000"/>
                </a:solidFill>
                <a:effectLst/>
                <a:uFillTx/>
                <a:latin typeface="+mn-lt"/>
                <a:ea typeface="+mn-ea"/>
                <a:cs typeface="+mn-cs"/>
                <a:sym typeface="Gill Sans MT"/>
              </a:rPr>
              <a:t>* This does not constitute legal advice. No attorney client relationship is established.</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p:txBody>
      </p:sp>
    </p:spTree>
    <p:extLst>
      <p:ext uri="{BB962C8B-B14F-4D97-AF65-F5344CB8AC3E}">
        <p14:creationId xmlns:p14="http://schemas.microsoft.com/office/powerpoint/2010/main" val="410869289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F782-87B4-4CAF-97FB-F42D917959AE}"/>
              </a:ext>
            </a:extLst>
          </p:cNvPr>
          <p:cNvSpPr>
            <a:spLocks noGrp="1"/>
          </p:cNvSpPr>
          <p:nvPr>
            <p:ph type="title"/>
          </p:nvPr>
        </p:nvSpPr>
        <p:spPr>
          <a:xfrm>
            <a:off x="581191" y="702155"/>
            <a:ext cx="11029617" cy="733453"/>
          </a:xfrm>
        </p:spPr>
        <p:txBody>
          <a:bodyPr/>
          <a:lstStyle/>
          <a:p>
            <a:r>
              <a:rPr lang="en-US" dirty="0"/>
              <a:t>Greed: </a:t>
            </a:r>
            <a:r>
              <a:rPr lang="en-US" i="1" dirty="0"/>
              <a:t>In Re Clovis Oncology</a:t>
            </a:r>
            <a:endParaRPr lang="en-US" dirty="0"/>
          </a:p>
        </p:txBody>
      </p:sp>
      <p:pic>
        <p:nvPicPr>
          <p:cNvPr id="3" name="Picture 3" descr="A picture containing logo&#10;&#10;Description automatically generated">
            <a:extLst>
              <a:ext uri="{FF2B5EF4-FFF2-40B4-BE49-F238E27FC236}">
                <a16:creationId xmlns:a16="http://schemas.microsoft.com/office/drawing/2014/main" id="{D674D7CB-C67B-41A5-8B63-A1B5D3CC4D6C}"/>
              </a:ext>
            </a:extLst>
          </p:cNvPr>
          <p:cNvPicPr>
            <a:picLocks noChangeAspect="1"/>
          </p:cNvPicPr>
          <p:nvPr/>
        </p:nvPicPr>
        <p:blipFill>
          <a:blip r:embed="rId3"/>
          <a:stretch>
            <a:fillRect/>
          </a:stretch>
        </p:blipFill>
        <p:spPr>
          <a:xfrm>
            <a:off x="7467813" y="2008062"/>
            <a:ext cx="3325155" cy="857619"/>
          </a:xfrm>
          <a:prstGeom prst="rect">
            <a:avLst/>
          </a:prstGeom>
        </p:spPr>
      </p:pic>
      <p:sp>
        <p:nvSpPr>
          <p:cNvPr id="4" name="TextBox 3">
            <a:extLst>
              <a:ext uri="{FF2B5EF4-FFF2-40B4-BE49-F238E27FC236}">
                <a16:creationId xmlns:a16="http://schemas.microsoft.com/office/drawing/2014/main" id="{5C33C315-72EF-4462-BB23-39BDA96CE7CE}"/>
              </a:ext>
            </a:extLst>
          </p:cNvPr>
          <p:cNvSpPr txBox="1"/>
          <p:nvPr/>
        </p:nvSpPr>
        <p:spPr>
          <a:xfrm>
            <a:off x="1399032" y="2252207"/>
            <a:ext cx="538581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b="1" dirty="0"/>
              <a:t>With hands on their ears to muffle the alarms….</a:t>
            </a:r>
            <a:endParaRPr kumimoji="0" lang="en-US" sz="1800" b="1" i="0" u="none" strike="noStrike" cap="none" spc="0" normalizeH="0" baseline="0" dirty="0">
              <a:ln>
                <a:noFill/>
              </a:ln>
              <a:solidFill>
                <a:srgbClr val="000000"/>
              </a:solidFill>
              <a:effectLst/>
              <a:uFillTx/>
              <a:latin typeface="+mn-lt"/>
              <a:ea typeface="+mn-ea"/>
              <a:cs typeface="+mn-cs"/>
              <a:sym typeface="Gill Sans MT"/>
            </a:endParaRPr>
          </a:p>
        </p:txBody>
      </p:sp>
      <p:sp>
        <p:nvSpPr>
          <p:cNvPr id="8" name="Content Placeholder 3">
            <a:extLst>
              <a:ext uri="{FF2B5EF4-FFF2-40B4-BE49-F238E27FC236}">
                <a16:creationId xmlns:a16="http://schemas.microsoft.com/office/drawing/2014/main" id="{18B2CA26-922F-4F55-BD57-FC8C9165B7AD}"/>
              </a:ext>
            </a:extLst>
          </p:cNvPr>
          <p:cNvSpPr txBox="1">
            <a:spLocks/>
          </p:cNvSpPr>
          <p:nvPr/>
        </p:nvSpPr>
        <p:spPr>
          <a:xfrm>
            <a:off x="1480610" y="3129544"/>
            <a:ext cx="8084014" cy="3063240"/>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lvl1pPr marL="305999" marR="0" indent="-305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1pPr>
            <a:lvl2pPr marL="668250" marR="0" indent="-34424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2pPr>
            <a:lvl3pPr marL="977142" marR="0" indent="-347142"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3pPr>
            <a:lvl4pPr marL="1358999" marR="0" indent="-3510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4pPr>
            <a:lvl5pPr marL="1718999" marR="0" indent="-350999"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5pPr>
            <a:lvl6pPr marL="20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6pPr>
            <a:lvl7pPr marL="23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7pPr>
            <a:lvl8pPr marL="2614299"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8pPr>
            <a:lvl9pPr marL="2914300" marR="0" indent="-342900" algn="l" defTabSz="457200" rtl="0" latinLnBrk="0">
              <a:lnSpc>
                <a:spcPct val="100000"/>
              </a:lnSpc>
              <a:spcBef>
                <a:spcPts val="600"/>
              </a:spcBef>
              <a:spcAft>
                <a:spcPts val="0"/>
              </a:spcAft>
              <a:buClr>
                <a:schemeClr val="accent2"/>
              </a:buClr>
              <a:buSzPct val="92000"/>
              <a:buFontTx/>
              <a:buChar char="◼"/>
              <a:tabLst/>
              <a:defRPr sz="1800" b="0" i="0" u="none" strike="noStrike" cap="none" spc="0" baseline="0">
                <a:ln>
                  <a:noFill/>
                </a:ln>
                <a:solidFill>
                  <a:srgbClr val="3D3D3D"/>
                </a:solidFill>
                <a:uFillTx/>
                <a:latin typeface="+mn-lt"/>
                <a:ea typeface="+mn-ea"/>
                <a:cs typeface="+mn-cs"/>
                <a:sym typeface="Gill Sans MT"/>
              </a:defRPr>
            </a:lvl9pPr>
          </a:lstStyle>
          <a:p>
            <a:pPr hangingPunct="1">
              <a:spcBef>
                <a:spcPts val="0"/>
              </a:spcBef>
              <a:spcAft>
                <a:spcPts val="1800"/>
              </a:spcAft>
            </a:pPr>
            <a:r>
              <a:rPr lang="en-US" i="1" dirty="0"/>
              <a:t>In Re Clovis Oncology </a:t>
            </a:r>
            <a:r>
              <a:rPr lang="en-US" dirty="0"/>
              <a:t>Lessons</a:t>
            </a:r>
          </a:p>
          <a:p>
            <a:pPr lvl="1" hangingPunct="1">
              <a:spcBef>
                <a:spcPts val="0"/>
              </a:spcBef>
              <a:spcAft>
                <a:spcPts val="1800"/>
              </a:spcAft>
              <a:buFont typeface="Arial" panose="020B0604020202020204" pitchFamily="34" charset="0"/>
              <a:buChar char="•"/>
            </a:pPr>
            <a:r>
              <a:rPr lang="en-US" dirty="0"/>
              <a:t>BOD must understand its Key Business Risks</a:t>
            </a:r>
          </a:p>
          <a:p>
            <a:pPr marL="648001" lvl="1" indent="-285750" hangingPunct="1">
              <a:spcBef>
                <a:spcPts val="0"/>
              </a:spcBef>
              <a:spcAft>
                <a:spcPts val="1800"/>
              </a:spcAft>
              <a:buFont typeface="Arial" panose="020B0604020202020204" pitchFamily="34" charset="0"/>
              <a:buChar char="•"/>
            </a:pPr>
            <a:r>
              <a:rPr lang="en-US" dirty="0"/>
              <a:t>Key risks include mission critical regulatory issues</a:t>
            </a:r>
          </a:p>
          <a:p>
            <a:pPr marL="648001" lvl="1" indent="-285750" hangingPunct="1">
              <a:spcBef>
                <a:spcPts val="0"/>
              </a:spcBef>
              <a:spcAft>
                <a:spcPts val="1800"/>
              </a:spcAft>
              <a:buFont typeface="Arial" panose="020B0604020202020204" pitchFamily="34" charset="0"/>
              <a:buChar char="•"/>
            </a:pPr>
            <a:r>
              <a:rPr lang="en-US" dirty="0"/>
              <a:t>BOD must be receptive to hearing risks</a:t>
            </a:r>
          </a:p>
          <a:p>
            <a:pPr marL="648001" lvl="1" indent="-285750" hangingPunct="1">
              <a:spcBef>
                <a:spcPts val="0"/>
              </a:spcBef>
              <a:spcAft>
                <a:spcPts val="1800"/>
              </a:spcAft>
              <a:buFont typeface="Arial" panose="020B0604020202020204" pitchFamily="34" charset="0"/>
              <a:buChar char="•"/>
            </a:pPr>
            <a:r>
              <a:rPr lang="en-US" dirty="0"/>
              <a:t>BOD should act appropriately to reported risks	</a:t>
            </a:r>
          </a:p>
        </p:txBody>
      </p:sp>
      <p:sp>
        <p:nvSpPr>
          <p:cNvPr id="5" name="TextBox 4">
            <a:extLst>
              <a:ext uri="{FF2B5EF4-FFF2-40B4-BE49-F238E27FC236}">
                <a16:creationId xmlns:a16="http://schemas.microsoft.com/office/drawing/2014/main" id="{7165A6B0-8246-4B74-996B-425D7A850767}"/>
              </a:ext>
            </a:extLst>
          </p:cNvPr>
          <p:cNvSpPr txBox="1"/>
          <p:nvPr/>
        </p:nvSpPr>
        <p:spPr>
          <a:xfrm>
            <a:off x="6462944" y="6304004"/>
            <a:ext cx="5512767"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kumimoji="0" lang="en-US" sz="1200" b="0" i="0" u="none" strike="noStrike" cap="none" spc="0" normalizeH="0" baseline="0" dirty="0">
                <a:ln>
                  <a:noFill/>
                </a:ln>
                <a:solidFill>
                  <a:srgbClr val="000000"/>
                </a:solidFill>
                <a:effectLst/>
                <a:uFillTx/>
                <a:latin typeface="+mn-lt"/>
                <a:ea typeface="+mn-ea"/>
                <a:cs typeface="+mn-cs"/>
                <a:sym typeface="Gill Sans MT"/>
              </a:rPr>
              <a:t>* This does not constitute legal advice. No attorney client relationship is established.</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p:txBody>
      </p:sp>
    </p:spTree>
    <p:extLst>
      <p:ext uri="{BB962C8B-B14F-4D97-AF65-F5344CB8AC3E}">
        <p14:creationId xmlns:p14="http://schemas.microsoft.com/office/powerpoint/2010/main" val="315691110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3B6A3-456B-41D6-A1C0-D3D1AB4BEDE1}"/>
              </a:ext>
            </a:extLst>
          </p:cNvPr>
          <p:cNvSpPr>
            <a:spLocks noGrp="1"/>
          </p:cNvSpPr>
          <p:nvPr>
            <p:ph type="title"/>
          </p:nvPr>
        </p:nvSpPr>
        <p:spPr>
          <a:xfrm>
            <a:off x="793546" y="630936"/>
            <a:ext cx="8798510" cy="768096"/>
          </a:xfrm>
        </p:spPr>
        <p:txBody>
          <a:bodyPr lIns="45719" tIns="45720" rIns="45719" bIns="45720" anchor="b">
            <a:normAutofit fontScale="90000"/>
          </a:bodyPr>
          <a:lstStyle/>
          <a:p>
            <a:r>
              <a:rPr lang="en-US" sz="3200"/>
              <a:t>Exploding Spaceships</a:t>
            </a:r>
            <a:r>
              <a:rPr lang="en-US" sz="3200" dirty="0"/>
              <a:t>: Risk Aware Culture</a:t>
            </a:r>
            <a:endParaRPr lang="en-US"/>
          </a:p>
        </p:txBody>
      </p:sp>
      <p:sp>
        <p:nvSpPr>
          <p:cNvPr id="2" name="Slide Number Placeholder 1">
            <a:extLst>
              <a:ext uri="{FF2B5EF4-FFF2-40B4-BE49-F238E27FC236}">
                <a16:creationId xmlns:a16="http://schemas.microsoft.com/office/drawing/2014/main" id="{32276D74-BA5F-42C9-8FD5-547367FB2460}"/>
              </a:ext>
            </a:extLst>
          </p:cNvPr>
          <p:cNvSpPr>
            <a:spLocks noGrp="1"/>
          </p:cNvSpPr>
          <p:nvPr>
            <p:ph type="sldNum" sz="quarter" idx="4"/>
          </p:nvPr>
        </p:nvSpPr>
        <p:spPr/>
        <p:txBody>
          <a:bodyPr/>
          <a:lstStyle/>
          <a:p>
            <a:fld id="{BFBB1C67-6E75-164E-97E0-DF56FB9E11C8}" type="slidenum">
              <a:rPr lang="en-US" smtClean="0"/>
              <a:pPr/>
              <a:t>10</a:t>
            </a:fld>
            <a:endParaRPr lang="en-US"/>
          </a:p>
        </p:txBody>
      </p:sp>
      <p:pic>
        <p:nvPicPr>
          <p:cNvPr id="4" name="Picture 6" descr="A close up of smoke&#10;&#10;Description automatically generated">
            <a:extLst>
              <a:ext uri="{FF2B5EF4-FFF2-40B4-BE49-F238E27FC236}">
                <a16:creationId xmlns:a16="http://schemas.microsoft.com/office/drawing/2014/main" id="{42A3D1B7-8878-4E34-B3C2-BB720E129257}"/>
              </a:ext>
            </a:extLst>
          </p:cNvPr>
          <p:cNvPicPr>
            <a:picLocks noChangeAspect="1"/>
          </p:cNvPicPr>
          <p:nvPr/>
        </p:nvPicPr>
        <p:blipFill>
          <a:blip r:embed="rId3"/>
          <a:stretch>
            <a:fillRect/>
          </a:stretch>
        </p:blipFill>
        <p:spPr>
          <a:xfrm>
            <a:off x="594336" y="2015560"/>
            <a:ext cx="5728277" cy="3218094"/>
          </a:xfrm>
          <a:prstGeom prst="rect">
            <a:avLst/>
          </a:prstGeom>
        </p:spPr>
      </p:pic>
      <p:pic>
        <p:nvPicPr>
          <p:cNvPr id="8" name="Picture 7" descr="A group of people posing for the camera&#10;&#10;Description automatically generated">
            <a:extLst>
              <a:ext uri="{FF2B5EF4-FFF2-40B4-BE49-F238E27FC236}">
                <a16:creationId xmlns:a16="http://schemas.microsoft.com/office/drawing/2014/main" id="{D182482E-1D72-4987-A8CF-3EF509700E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14598" y="2607668"/>
            <a:ext cx="4868386" cy="3894709"/>
          </a:xfrm>
          <a:prstGeom prst="rect">
            <a:avLst/>
          </a:prstGeom>
        </p:spPr>
      </p:pic>
    </p:spTree>
    <p:extLst>
      <p:ext uri="{BB962C8B-B14F-4D97-AF65-F5344CB8AC3E}">
        <p14:creationId xmlns:p14="http://schemas.microsoft.com/office/powerpoint/2010/main" val="949138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3B6A3-456B-41D6-A1C0-D3D1AB4BEDE1}"/>
              </a:ext>
            </a:extLst>
          </p:cNvPr>
          <p:cNvSpPr>
            <a:spLocks noGrp="1"/>
          </p:cNvSpPr>
          <p:nvPr>
            <p:ph type="title"/>
          </p:nvPr>
        </p:nvSpPr>
        <p:spPr>
          <a:xfrm>
            <a:off x="457200" y="457200"/>
            <a:ext cx="6064623" cy="716972"/>
          </a:xfrm>
        </p:spPr>
        <p:txBody>
          <a:bodyPr>
            <a:normAutofit fontScale="90000"/>
          </a:bodyPr>
          <a:lstStyle/>
          <a:p>
            <a:r>
              <a:rPr lang="en-US" sz="3200" dirty="0"/>
              <a:t>Culture: </a:t>
            </a:r>
            <a:r>
              <a:rPr lang="en-US" sz="3200"/>
              <a:t>Effective Challenge</a:t>
            </a:r>
          </a:p>
        </p:txBody>
      </p:sp>
      <p:sp>
        <p:nvSpPr>
          <p:cNvPr id="2" name="Slide Number Placeholder 1">
            <a:extLst>
              <a:ext uri="{FF2B5EF4-FFF2-40B4-BE49-F238E27FC236}">
                <a16:creationId xmlns:a16="http://schemas.microsoft.com/office/drawing/2014/main" id="{32276D74-BA5F-42C9-8FD5-547367FB2460}"/>
              </a:ext>
            </a:extLst>
          </p:cNvPr>
          <p:cNvSpPr>
            <a:spLocks noGrp="1"/>
          </p:cNvSpPr>
          <p:nvPr>
            <p:ph type="sldNum" sz="quarter" idx="4"/>
          </p:nvPr>
        </p:nvSpPr>
        <p:spPr/>
        <p:txBody>
          <a:bodyPr/>
          <a:lstStyle/>
          <a:p>
            <a:fld id="{BFBB1C67-6E75-164E-97E0-DF56FB9E11C8}" type="slidenum">
              <a:rPr lang="en-US" smtClean="0"/>
              <a:pPr/>
              <a:t>11</a:t>
            </a:fld>
            <a:endParaRPr lang="en-US"/>
          </a:p>
        </p:txBody>
      </p:sp>
      <p:pic>
        <p:nvPicPr>
          <p:cNvPr id="7" name="Content Placeholder 5">
            <a:extLst>
              <a:ext uri="{FF2B5EF4-FFF2-40B4-BE49-F238E27FC236}">
                <a16:creationId xmlns:a16="http://schemas.microsoft.com/office/drawing/2014/main" id="{74A7AFBD-DE7C-4245-A4BB-B1C258D3C1A3}"/>
              </a:ext>
            </a:extLst>
          </p:cNvPr>
          <p:cNvPicPr>
            <a:picLocks noGrp="1" noChangeAspect="1"/>
          </p:cNvPicPr>
          <p:nvPr>
            <p:ph idx="1"/>
          </p:nvPr>
        </p:nvPicPr>
        <p:blipFill>
          <a:blip r:embed="rId3"/>
          <a:stretch>
            <a:fillRect/>
          </a:stretch>
        </p:blipFill>
        <p:spPr>
          <a:xfrm>
            <a:off x="545461" y="2003940"/>
            <a:ext cx="5056472" cy="2528236"/>
          </a:xfrm>
        </p:spPr>
      </p:pic>
      <p:sp>
        <p:nvSpPr>
          <p:cNvPr id="8" name="Rectangle 7">
            <a:extLst>
              <a:ext uri="{FF2B5EF4-FFF2-40B4-BE49-F238E27FC236}">
                <a16:creationId xmlns:a16="http://schemas.microsoft.com/office/drawing/2014/main" id="{09682B8C-993F-41D6-B397-0C25DEE8E4A6}"/>
              </a:ext>
            </a:extLst>
          </p:cNvPr>
          <p:cNvSpPr/>
          <p:nvPr/>
        </p:nvSpPr>
        <p:spPr>
          <a:xfrm>
            <a:off x="5745403" y="2219455"/>
            <a:ext cx="4429552" cy="646331"/>
          </a:xfrm>
          <a:prstGeom prst="rect">
            <a:avLst/>
          </a:prstGeom>
        </p:spPr>
        <p:txBody>
          <a:bodyPr wrap="square">
            <a:spAutoFit/>
          </a:bodyPr>
          <a:lstStyle/>
          <a:p>
            <a:r>
              <a:rPr lang="en-US" spc="15">
                <a:solidFill>
                  <a:schemeClr val="tx2"/>
                </a:solidFill>
                <a:latin typeface="Calibri" panose="020F0502020204030204" pitchFamily="34" charset="0"/>
                <a:ea typeface="Calibri" panose="020F0502020204030204" pitchFamily="34" charset="0"/>
              </a:rPr>
              <a:t>“Temperature data [is] not conclusive on predicting primary O-ring blowby.”</a:t>
            </a:r>
            <a:endParaRPr lang="en-US">
              <a:solidFill>
                <a:schemeClr val="tx2"/>
              </a:solidFill>
            </a:endParaRPr>
          </a:p>
        </p:txBody>
      </p:sp>
      <p:pic>
        <p:nvPicPr>
          <p:cNvPr id="9" name="Picture 8">
            <a:extLst>
              <a:ext uri="{FF2B5EF4-FFF2-40B4-BE49-F238E27FC236}">
                <a16:creationId xmlns:a16="http://schemas.microsoft.com/office/drawing/2014/main" id="{457E9E92-B448-4E41-906F-8336FAA002CD}"/>
              </a:ext>
            </a:extLst>
          </p:cNvPr>
          <p:cNvPicPr>
            <a:picLocks noChangeAspect="1"/>
          </p:cNvPicPr>
          <p:nvPr/>
        </p:nvPicPr>
        <p:blipFill>
          <a:blip r:embed="rId4"/>
          <a:stretch>
            <a:fillRect/>
          </a:stretch>
        </p:blipFill>
        <p:spPr>
          <a:xfrm>
            <a:off x="6096000" y="3563899"/>
            <a:ext cx="5584902" cy="2792451"/>
          </a:xfrm>
          <a:prstGeom prst="rect">
            <a:avLst/>
          </a:prstGeom>
        </p:spPr>
      </p:pic>
      <p:sp>
        <p:nvSpPr>
          <p:cNvPr id="10" name="Rectangle 9">
            <a:extLst>
              <a:ext uri="{FF2B5EF4-FFF2-40B4-BE49-F238E27FC236}">
                <a16:creationId xmlns:a16="http://schemas.microsoft.com/office/drawing/2014/main" id="{951312DF-480A-4F05-BEA4-E59C70C3D558}"/>
              </a:ext>
            </a:extLst>
          </p:cNvPr>
          <p:cNvSpPr/>
          <p:nvPr/>
        </p:nvSpPr>
        <p:spPr>
          <a:xfrm>
            <a:off x="1225760" y="4960124"/>
            <a:ext cx="4870240" cy="968278"/>
          </a:xfrm>
          <a:prstGeom prst="rect">
            <a:avLst/>
          </a:prstGeom>
        </p:spPr>
        <p:txBody>
          <a:bodyPr wrap="square">
            <a:spAutoFit/>
          </a:bodyPr>
          <a:lstStyle/>
          <a:p>
            <a:pPr marR="0" lvl="0">
              <a:lnSpc>
                <a:spcPct val="107000"/>
              </a:lnSpc>
              <a:spcBef>
                <a:spcPts val="0"/>
              </a:spcBef>
              <a:spcAft>
                <a:spcPts val="800"/>
              </a:spcAft>
            </a:pPr>
            <a:r>
              <a:rPr lang="en-US">
                <a:solidFill>
                  <a:schemeClr val="tx2"/>
                </a:solidFill>
                <a:latin typeface="Calibri" panose="020F0502020204030204" pitchFamily="34" charset="0"/>
                <a:ea typeface="Calibri" panose="020F0502020204030204" pitchFamily="34" charset="0"/>
                <a:cs typeface="Calibri" panose="020F0502020204030204" pitchFamily="34" charset="0"/>
              </a:rPr>
              <a:t>“A careful analysis of the flight history of O-ring performance would have revealed the correlation of O-ring damage in low temperature”</a:t>
            </a:r>
            <a:endParaRPr lang="en-US">
              <a:solidFill>
                <a:schemeClr val="tx2"/>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777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3B6A3-456B-41D6-A1C0-D3D1AB4BEDE1}"/>
              </a:ext>
            </a:extLst>
          </p:cNvPr>
          <p:cNvSpPr>
            <a:spLocks noGrp="1"/>
          </p:cNvSpPr>
          <p:nvPr>
            <p:ph type="title"/>
          </p:nvPr>
        </p:nvSpPr>
        <p:spPr>
          <a:xfrm>
            <a:off x="457200" y="457200"/>
            <a:ext cx="9811512" cy="1024128"/>
          </a:xfrm>
        </p:spPr>
        <p:txBody>
          <a:bodyPr>
            <a:normAutofit fontScale="90000"/>
          </a:bodyPr>
          <a:lstStyle/>
          <a:p>
            <a:r>
              <a:rPr lang="en-US" sz="3200" dirty="0"/>
              <a:t>The limits of Consciousness: The Chinese Room</a:t>
            </a:r>
          </a:p>
        </p:txBody>
      </p:sp>
      <p:sp>
        <p:nvSpPr>
          <p:cNvPr id="2" name="Slide Number Placeholder 1">
            <a:extLst>
              <a:ext uri="{FF2B5EF4-FFF2-40B4-BE49-F238E27FC236}">
                <a16:creationId xmlns:a16="http://schemas.microsoft.com/office/drawing/2014/main" id="{32276D74-BA5F-42C9-8FD5-547367FB2460}"/>
              </a:ext>
            </a:extLst>
          </p:cNvPr>
          <p:cNvSpPr>
            <a:spLocks noGrp="1"/>
          </p:cNvSpPr>
          <p:nvPr>
            <p:ph type="sldNum" sz="quarter" idx="4"/>
          </p:nvPr>
        </p:nvSpPr>
        <p:spPr/>
        <p:txBody>
          <a:bodyPr/>
          <a:lstStyle/>
          <a:p>
            <a:fld id="{BFBB1C67-6E75-164E-97E0-DF56FB9E11C8}" type="slidenum">
              <a:rPr lang="en-US" smtClean="0"/>
              <a:pPr/>
              <a:t>12</a:t>
            </a:fld>
            <a:endParaRPr lang="en-US"/>
          </a:p>
        </p:txBody>
      </p:sp>
      <p:pic>
        <p:nvPicPr>
          <p:cNvPr id="5" name="Picture 4" descr="A picture containing mug, drawing, glass&#10;&#10;Description automatically generated">
            <a:extLst>
              <a:ext uri="{FF2B5EF4-FFF2-40B4-BE49-F238E27FC236}">
                <a16:creationId xmlns:a16="http://schemas.microsoft.com/office/drawing/2014/main" id="{2DF4811D-A3A1-49EA-A2E2-0A6966B040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3704" y="2156268"/>
            <a:ext cx="7620000" cy="4124325"/>
          </a:xfrm>
          <a:prstGeom prst="rect">
            <a:avLst/>
          </a:prstGeom>
        </p:spPr>
      </p:pic>
    </p:spTree>
    <p:extLst>
      <p:ext uri="{BB962C8B-B14F-4D97-AF65-F5344CB8AC3E}">
        <p14:creationId xmlns:p14="http://schemas.microsoft.com/office/powerpoint/2010/main" val="1095274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3B6A3-456B-41D6-A1C0-D3D1AB4BEDE1}"/>
              </a:ext>
            </a:extLst>
          </p:cNvPr>
          <p:cNvSpPr>
            <a:spLocks noGrp="1"/>
          </p:cNvSpPr>
          <p:nvPr>
            <p:ph type="title"/>
          </p:nvPr>
        </p:nvSpPr>
        <p:spPr>
          <a:xfrm>
            <a:off x="530352" y="804672"/>
            <a:ext cx="6064623" cy="716972"/>
          </a:xfrm>
        </p:spPr>
        <p:txBody>
          <a:bodyPr/>
          <a:lstStyle/>
          <a:p>
            <a:r>
              <a:rPr lang="en-US" sz="3200" dirty="0"/>
              <a:t>Behavioral Economics</a:t>
            </a:r>
          </a:p>
        </p:txBody>
      </p:sp>
      <p:sp>
        <p:nvSpPr>
          <p:cNvPr id="2" name="Slide Number Placeholder 1">
            <a:extLst>
              <a:ext uri="{FF2B5EF4-FFF2-40B4-BE49-F238E27FC236}">
                <a16:creationId xmlns:a16="http://schemas.microsoft.com/office/drawing/2014/main" id="{32276D74-BA5F-42C9-8FD5-547367FB2460}"/>
              </a:ext>
            </a:extLst>
          </p:cNvPr>
          <p:cNvSpPr>
            <a:spLocks noGrp="1"/>
          </p:cNvSpPr>
          <p:nvPr>
            <p:ph type="sldNum" sz="quarter" idx="4"/>
          </p:nvPr>
        </p:nvSpPr>
        <p:spPr/>
        <p:txBody>
          <a:bodyPr/>
          <a:lstStyle/>
          <a:p>
            <a:fld id="{BFBB1C67-6E75-164E-97E0-DF56FB9E11C8}" type="slidenum">
              <a:rPr lang="en-US" smtClean="0"/>
              <a:pPr/>
              <a:t>13</a:t>
            </a:fld>
            <a:endParaRPr lang="en-US"/>
          </a:p>
        </p:txBody>
      </p:sp>
      <p:sp>
        <p:nvSpPr>
          <p:cNvPr id="11" name="Content Placeholder 3">
            <a:extLst>
              <a:ext uri="{FF2B5EF4-FFF2-40B4-BE49-F238E27FC236}">
                <a16:creationId xmlns:a16="http://schemas.microsoft.com/office/drawing/2014/main" id="{3588AD1E-47A0-4946-926A-39159E9755C5}"/>
              </a:ext>
            </a:extLst>
          </p:cNvPr>
          <p:cNvSpPr>
            <a:spLocks noGrp="1"/>
          </p:cNvSpPr>
          <p:nvPr>
            <p:ph idx="1"/>
          </p:nvPr>
        </p:nvSpPr>
        <p:spPr>
          <a:xfrm>
            <a:off x="530352" y="2331720"/>
            <a:ext cx="10515600" cy="3189249"/>
          </a:xfrm>
        </p:spPr>
        <p:txBody>
          <a:bodyPr/>
          <a:lstStyle/>
          <a:p>
            <a:pPr lvl="0">
              <a:spcBef>
                <a:spcPts val="0"/>
              </a:spcBef>
              <a:spcAft>
                <a:spcPts val="1800"/>
              </a:spcAft>
            </a:pPr>
            <a:r>
              <a:rPr lang="en-US" dirty="0"/>
              <a:t>Cognitive Biases - people act predictably irrational</a:t>
            </a:r>
          </a:p>
          <a:p>
            <a:pPr lvl="0">
              <a:spcBef>
                <a:spcPts val="0"/>
              </a:spcBef>
              <a:spcAft>
                <a:spcPts val="1800"/>
              </a:spcAft>
            </a:pPr>
            <a:r>
              <a:rPr lang="en-US" dirty="0"/>
              <a:t>Bounded Rationality - seeking a satisfactory solution rather than an optimal one</a:t>
            </a:r>
          </a:p>
          <a:p>
            <a:pPr lvl="0">
              <a:spcBef>
                <a:spcPts val="0"/>
              </a:spcBef>
              <a:spcAft>
                <a:spcPts val="1800"/>
              </a:spcAft>
            </a:pPr>
            <a:r>
              <a:rPr lang="en-US" dirty="0"/>
              <a:t> “Intellectual Hazard, as we define it, is the tendency of behavioral biases to interfere with accurate thought and analysis within complex organizations. Intellectual hazard impairs the acquisition, analysis, communication and implementation of information within an organization and the communication of such information between an organization and external parties.” </a:t>
            </a:r>
          </a:p>
          <a:p>
            <a:pPr marL="0" indent="0">
              <a:buNone/>
            </a:pPr>
            <a:endParaRPr lang="en-US" dirty="0"/>
          </a:p>
        </p:txBody>
      </p:sp>
    </p:spTree>
    <p:extLst>
      <p:ext uri="{BB962C8B-B14F-4D97-AF65-F5344CB8AC3E}">
        <p14:creationId xmlns:p14="http://schemas.microsoft.com/office/powerpoint/2010/main" val="159365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99238-602E-4114-9097-78A7F3D721B5}"/>
              </a:ext>
            </a:extLst>
          </p:cNvPr>
          <p:cNvSpPr>
            <a:spLocks noGrp="1"/>
          </p:cNvSpPr>
          <p:nvPr>
            <p:ph type="title"/>
          </p:nvPr>
        </p:nvSpPr>
        <p:spPr>
          <a:xfrm>
            <a:off x="581191" y="702155"/>
            <a:ext cx="11029617" cy="788317"/>
          </a:xfrm>
        </p:spPr>
        <p:txBody>
          <a:bodyPr/>
          <a:lstStyle/>
          <a:p>
            <a:r>
              <a:rPr lang="en-US" dirty="0"/>
              <a:t>Lessons</a:t>
            </a:r>
            <a:endParaRPr lang="en-US"/>
          </a:p>
        </p:txBody>
      </p:sp>
      <p:sp>
        <p:nvSpPr>
          <p:cNvPr id="3" name="Text Placeholder 2">
            <a:extLst>
              <a:ext uri="{FF2B5EF4-FFF2-40B4-BE49-F238E27FC236}">
                <a16:creationId xmlns:a16="http://schemas.microsoft.com/office/drawing/2014/main" id="{1445822B-07A6-430F-BCF4-C5016FB50A2C}"/>
              </a:ext>
            </a:extLst>
          </p:cNvPr>
          <p:cNvSpPr>
            <a:spLocks noGrp="1"/>
          </p:cNvSpPr>
          <p:nvPr>
            <p:ph type="body" idx="1"/>
          </p:nvPr>
        </p:nvSpPr>
        <p:spPr/>
        <p:txBody>
          <a:bodyPr/>
          <a:lstStyle/>
          <a:p>
            <a:pPr marL="0" indent="0">
              <a:buNone/>
            </a:pPr>
            <a:r>
              <a:rPr lang="en-US" dirty="0"/>
              <a:t>Strategy and Policy makers must:</a:t>
            </a:r>
          </a:p>
          <a:p>
            <a:pPr lvl="1"/>
            <a:r>
              <a:rPr lang="en-US" dirty="0"/>
              <a:t>Understand the Risk/Opportunities concept</a:t>
            </a:r>
          </a:p>
          <a:p>
            <a:pPr lvl="1"/>
            <a:r>
              <a:rPr lang="en-US" dirty="0"/>
              <a:t>Focus on dialogue over rules</a:t>
            </a:r>
          </a:p>
          <a:p>
            <a:pPr lvl="1"/>
            <a:r>
              <a:rPr lang="en-US" dirty="0"/>
              <a:t>Resist demoting risk management to purely an operational tactic</a:t>
            </a:r>
          </a:p>
          <a:p>
            <a:pPr lvl="1"/>
            <a:r>
              <a:rPr lang="en-US" dirty="0"/>
              <a:t>Use language and other tools to create a risk aware culture</a:t>
            </a:r>
          </a:p>
          <a:p>
            <a:pPr lvl="1"/>
            <a:endParaRPr lang="en-US" dirty="0"/>
          </a:p>
          <a:p>
            <a:pPr lvl="1"/>
            <a:endParaRPr lang="en-US" dirty="0"/>
          </a:p>
        </p:txBody>
      </p:sp>
    </p:spTree>
    <p:extLst>
      <p:ext uri="{BB962C8B-B14F-4D97-AF65-F5344CB8AC3E}">
        <p14:creationId xmlns:p14="http://schemas.microsoft.com/office/powerpoint/2010/main" val="150436497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99238-602E-4114-9097-78A7F3D721B5}"/>
              </a:ext>
            </a:extLst>
          </p:cNvPr>
          <p:cNvSpPr>
            <a:spLocks noGrp="1"/>
          </p:cNvSpPr>
          <p:nvPr>
            <p:ph type="title"/>
          </p:nvPr>
        </p:nvSpPr>
        <p:spPr>
          <a:xfrm>
            <a:off x="581191" y="702155"/>
            <a:ext cx="11029617" cy="651157"/>
          </a:xfrm>
        </p:spPr>
        <p:txBody>
          <a:bodyPr/>
          <a:lstStyle/>
          <a:p>
            <a:r>
              <a:rPr lang="en-US" dirty="0"/>
              <a:t>Implementation</a:t>
            </a:r>
          </a:p>
        </p:txBody>
      </p:sp>
      <p:sp>
        <p:nvSpPr>
          <p:cNvPr id="3" name="Text Placeholder 2">
            <a:extLst>
              <a:ext uri="{FF2B5EF4-FFF2-40B4-BE49-F238E27FC236}">
                <a16:creationId xmlns:a16="http://schemas.microsoft.com/office/drawing/2014/main" id="{1445822B-07A6-430F-BCF4-C5016FB50A2C}"/>
              </a:ext>
            </a:extLst>
          </p:cNvPr>
          <p:cNvSpPr>
            <a:spLocks noGrp="1"/>
          </p:cNvSpPr>
          <p:nvPr>
            <p:ph type="body" idx="1"/>
          </p:nvPr>
        </p:nvSpPr>
        <p:spPr/>
        <p:txBody>
          <a:bodyPr/>
          <a:lstStyle/>
          <a:p>
            <a:r>
              <a:rPr lang="en-US" dirty="0"/>
              <a:t>Northwest Permanente P.C. – Unique like everyone else</a:t>
            </a:r>
          </a:p>
          <a:p>
            <a:pPr lvl="1"/>
            <a:r>
              <a:rPr lang="en-US" dirty="0"/>
              <a:t>For-Profit Private Corporation</a:t>
            </a:r>
          </a:p>
          <a:p>
            <a:pPr lvl="1"/>
            <a:r>
              <a:rPr lang="en-US" dirty="0"/>
              <a:t>B-Corp</a:t>
            </a:r>
          </a:p>
          <a:p>
            <a:pPr lvl="1"/>
            <a:r>
              <a:rPr lang="en-US" dirty="0"/>
              <a:t>Integral part of Kaiser Permanente</a:t>
            </a:r>
          </a:p>
          <a:p>
            <a:pPr lvl="1"/>
            <a:r>
              <a:rPr lang="en-US" dirty="0"/>
              <a:t>Extremely Complex </a:t>
            </a:r>
          </a:p>
          <a:p>
            <a:r>
              <a:rPr lang="en-US" dirty="0"/>
              <a:t>Disclaimer: The following information on enterprise risk program implementation is for informational purposes only.  These examples are highlights of program considerations, which are in draft form. They </a:t>
            </a:r>
            <a:r>
              <a:rPr lang="en-US" b="1" i="1" dirty="0"/>
              <a:t>do not </a:t>
            </a:r>
            <a:r>
              <a:rPr lang="en-US" dirty="0"/>
              <a:t>represent a  comprehensive risk program. All thoughts and opinions expressed are those of Robert Stratton, JD, MBA, and not of Northwest Permanente P.C.  </a:t>
            </a:r>
            <a:endParaRPr lang="en-US" b="1" i="1" dirty="0"/>
          </a:p>
          <a:p>
            <a:pPr marL="324001" lvl="1" indent="0">
              <a:buNone/>
            </a:pPr>
            <a:endParaRPr lang="en-US" dirty="0"/>
          </a:p>
        </p:txBody>
      </p:sp>
    </p:spTree>
    <p:extLst>
      <p:ext uri="{BB962C8B-B14F-4D97-AF65-F5344CB8AC3E}">
        <p14:creationId xmlns:p14="http://schemas.microsoft.com/office/powerpoint/2010/main" val="41479234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2D7E75-6F43-4FDE-A38B-BEB50710633C}"/>
              </a:ext>
            </a:extLst>
          </p:cNvPr>
          <p:cNvSpPr>
            <a:spLocks noGrp="1"/>
          </p:cNvSpPr>
          <p:nvPr>
            <p:ph type="sldNum" sz="quarter" idx="12"/>
          </p:nvPr>
        </p:nvSpPr>
        <p:spPr/>
        <p:txBody>
          <a:bodyPr/>
          <a:lstStyle/>
          <a:p>
            <a:fld id="{06B54077-DDC4-8645-A9B4-3523D661A7EA}" type="slidenum">
              <a:rPr lang="en-US" smtClean="0"/>
              <a:t>16</a:t>
            </a:fld>
            <a:endParaRPr lang="en-US"/>
          </a:p>
        </p:txBody>
      </p:sp>
      <p:sp>
        <p:nvSpPr>
          <p:cNvPr id="3" name="Footer Placeholder 2">
            <a:extLst>
              <a:ext uri="{FF2B5EF4-FFF2-40B4-BE49-F238E27FC236}">
                <a16:creationId xmlns:a16="http://schemas.microsoft.com/office/drawing/2014/main" id="{9D03A87D-D5DE-4AD9-898D-B6325FDEBB64}"/>
              </a:ext>
            </a:extLst>
          </p:cNvPr>
          <p:cNvSpPr>
            <a:spLocks noGrp="1"/>
          </p:cNvSpPr>
          <p:nvPr>
            <p:ph type="ftr" sz="quarter" idx="11"/>
          </p:nvPr>
        </p:nvSpPr>
        <p:spPr/>
        <p:txBody>
          <a:bodyPr/>
          <a:lstStyle/>
          <a:p>
            <a:r>
              <a:rPr lang="en-US"/>
              <a:t>© 2019 Northwest Permanente</a:t>
            </a:r>
          </a:p>
        </p:txBody>
      </p:sp>
      <p:sp>
        <p:nvSpPr>
          <p:cNvPr id="4" name="Title 3">
            <a:extLst>
              <a:ext uri="{FF2B5EF4-FFF2-40B4-BE49-F238E27FC236}">
                <a16:creationId xmlns:a16="http://schemas.microsoft.com/office/drawing/2014/main" id="{5E2706E6-8E7E-48D0-A0A5-BB79FAD5047F}"/>
              </a:ext>
            </a:extLst>
          </p:cNvPr>
          <p:cNvSpPr>
            <a:spLocks noGrp="1"/>
          </p:cNvSpPr>
          <p:nvPr>
            <p:ph type="title"/>
          </p:nvPr>
        </p:nvSpPr>
        <p:spPr>
          <a:xfrm>
            <a:off x="575894" y="729657"/>
            <a:ext cx="11029616" cy="843111"/>
          </a:xfrm>
        </p:spPr>
        <p:txBody>
          <a:bodyPr/>
          <a:lstStyle/>
          <a:p>
            <a:r>
              <a:rPr lang="en-US"/>
              <a:t>Permanente Medical Groups</a:t>
            </a:r>
          </a:p>
        </p:txBody>
      </p:sp>
      <p:pic>
        <p:nvPicPr>
          <p:cNvPr id="7" name="Picture 6">
            <a:extLst>
              <a:ext uri="{FF2B5EF4-FFF2-40B4-BE49-F238E27FC236}">
                <a16:creationId xmlns:a16="http://schemas.microsoft.com/office/drawing/2014/main" id="{EE424C1D-C724-4C00-82EB-2AD7FE8FA8BB}"/>
              </a:ext>
            </a:extLst>
          </p:cNvPr>
          <p:cNvPicPr>
            <a:picLocks noChangeAspect="1"/>
          </p:cNvPicPr>
          <p:nvPr/>
        </p:nvPicPr>
        <p:blipFill>
          <a:blip r:embed="rId3"/>
          <a:stretch>
            <a:fillRect/>
          </a:stretch>
        </p:blipFill>
        <p:spPr>
          <a:xfrm>
            <a:off x="1036920" y="2132391"/>
            <a:ext cx="10107564" cy="4121879"/>
          </a:xfrm>
          <a:prstGeom prst="rect">
            <a:avLst/>
          </a:prstGeom>
        </p:spPr>
      </p:pic>
    </p:spTree>
    <p:extLst>
      <p:ext uri="{BB962C8B-B14F-4D97-AF65-F5344CB8AC3E}">
        <p14:creationId xmlns:p14="http://schemas.microsoft.com/office/powerpoint/2010/main" val="806680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C592B2-D42B-864D-B6AA-6F478DE2735D}"/>
              </a:ext>
            </a:extLst>
          </p:cNvPr>
          <p:cNvSpPr>
            <a:spLocks noGrp="1"/>
          </p:cNvSpPr>
          <p:nvPr>
            <p:ph type="sldNum" sz="quarter" idx="12"/>
          </p:nvPr>
        </p:nvSpPr>
        <p:spPr>
          <a:xfrm>
            <a:off x="381000" y="6457950"/>
            <a:ext cx="228600" cy="228600"/>
          </a:xfrm>
          <a:prstGeom prst="rect">
            <a:avLst/>
          </a:prstGeom>
        </p:spPr>
        <p:txBody>
          <a:bodyPr vert="horz" lIns="0" tIns="0" rIns="0" bIns="0" rtlCol="0" anchor="t" anchorCtr="0"/>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B54077-DDC4-8645-A9B4-3523D661A7EA}" type="slidenum">
              <a:rPr lang="en-US" smtClean="0"/>
              <a:pPr/>
              <a:t>17</a:t>
            </a:fld>
            <a:endParaRPr lang="en-US"/>
          </a:p>
        </p:txBody>
      </p:sp>
      <p:sp>
        <p:nvSpPr>
          <p:cNvPr id="3" name="Footer Placeholder 2">
            <a:extLst>
              <a:ext uri="{FF2B5EF4-FFF2-40B4-BE49-F238E27FC236}">
                <a16:creationId xmlns:a16="http://schemas.microsoft.com/office/drawing/2014/main" id="{0932BE73-D642-244C-88AA-62B0E86D5630}"/>
              </a:ext>
            </a:extLst>
          </p:cNvPr>
          <p:cNvSpPr>
            <a:spLocks noGrp="1"/>
          </p:cNvSpPr>
          <p:nvPr>
            <p:ph type="ftr" sz="quarter" idx="11"/>
          </p:nvPr>
        </p:nvSpPr>
        <p:spPr>
          <a:xfrm>
            <a:off x="649225" y="6457950"/>
            <a:ext cx="2880360" cy="228600"/>
          </a:xfrm>
          <a:prstGeom prst="rect">
            <a:avLst/>
          </a:prstGeom>
        </p:spPr>
        <p:txBody>
          <a:bodyPr vert="horz" lIns="0" tIns="0" rIns="0" bIns="0" rtlCol="0" anchor="t" anchorCtr="0"/>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2019 Northwest Permanente</a:t>
            </a:r>
          </a:p>
        </p:txBody>
      </p:sp>
      <p:sp>
        <p:nvSpPr>
          <p:cNvPr id="4" name="Title 3">
            <a:extLst>
              <a:ext uri="{FF2B5EF4-FFF2-40B4-BE49-F238E27FC236}">
                <a16:creationId xmlns:a16="http://schemas.microsoft.com/office/drawing/2014/main" id="{C65D813F-43A2-E547-96DA-952201F89928}"/>
              </a:ext>
            </a:extLst>
          </p:cNvPr>
          <p:cNvSpPr>
            <a:spLocks noGrp="1"/>
          </p:cNvSpPr>
          <p:nvPr>
            <p:ph type="title"/>
          </p:nvPr>
        </p:nvSpPr>
        <p:spPr>
          <a:xfrm>
            <a:off x="575894" y="729657"/>
            <a:ext cx="11029616" cy="641943"/>
          </a:xfrm>
        </p:spPr>
        <p:txBody>
          <a:bodyPr/>
          <a:lstStyle/>
          <a:p>
            <a:r>
              <a:rPr lang="en-US"/>
              <a:t>Northwest Permanente Fast Facts</a:t>
            </a:r>
          </a:p>
        </p:txBody>
      </p:sp>
      <p:pic>
        <p:nvPicPr>
          <p:cNvPr id="15" name="Content Placeholder 14">
            <a:extLst>
              <a:ext uri="{FF2B5EF4-FFF2-40B4-BE49-F238E27FC236}">
                <a16:creationId xmlns:a16="http://schemas.microsoft.com/office/drawing/2014/main" id="{6620A3B3-C878-6C49-A327-F979179A8AF7}"/>
              </a:ext>
            </a:extLst>
          </p:cNvPr>
          <p:cNvPicPr>
            <a:picLocks noGrp="1" noChangeAspect="1"/>
          </p:cNvPicPr>
          <p:nvPr>
            <p:ph idx="1"/>
          </p:nvPr>
        </p:nvPicPr>
        <p:blipFill>
          <a:blip r:embed="rId2"/>
          <a:stretch>
            <a:fillRect/>
          </a:stretch>
        </p:blipFill>
        <p:spPr>
          <a:xfrm>
            <a:off x="381000" y="2004004"/>
            <a:ext cx="11430000" cy="3650091"/>
          </a:xfrm>
        </p:spPr>
      </p:pic>
    </p:spTree>
    <p:extLst>
      <p:ext uri="{BB962C8B-B14F-4D97-AF65-F5344CB8AC3E}">
        <p14:creationId xmlns:p14="http://schemas.microsoft.com/office/powerpoint/2010/main" val="287204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6164F3-997B-4B44-81B2-AE5B6354A6D9}"/>
              </a:ext>
            </a:extLst>
          </p:cNvPr>
          <p:cNvSpPr>
            <a:spLocks noGrp="1"/>
          </p:cNvSpPr>
          <p:nvPr>
            <p:ph type="sldNum" sz="quarter" idx="12"/>
          </p:nvPr>
        </p:nvSpPr>
        <p:spPr>
          <a:xfrm>
            <a:off x="381000" y="6457950"/>
            <a:ext cx="228600" cy="228600"/>
          </a:xfrm>
          <a:prstGeom prst="rect">
            <a:avLst/>
          </a:prstGeom>
        </p:spPr>
        <p:txBody>
          <a:bodyPr vert="horz" lIns="0" tIns="0" rIns="0" bIns="0" rtlCol="0" anchor="t" anchorCtr="0"/>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B54077-DDC4-8645-A9B4-3523D661A7EA}" type="slidenum">
              <a:rPr lang="en-US" smtClean="0"/>
              <a:pPr/>
              <a:t>18</a:t>
            </a:fld>
            <a:endParaRPr lang="en-US"/>
          </a:p>
        </p:txBody>
      </p:sp>
      <p:sp>
        <p:nvSpPr>
          <p:cNvPr id="3" name="Footer Placeholder 2">
            <a:extLst>
              <a:ext uri="{FF2B5EF4-FFF2-40B4-BE49-F238E27FC236}">
                <a16:creationId xmlns:a16="http://schemas.microsoft.com/office/drawing/2014/main" id="{10E1E6D1-DCD5-46E5-939D-11CAF26CE76B}"/>
              </a:ext>
            </a:extLst>
          </p:cNvPr>
          <p:cNvSpPr>
            <a:spLocks noGrp="1"/>
          </p:cNvSpPr>
          <p:nvPr>
            <p:ph type="ftr" sz="quarter" idx="11"/>
          </p:nvPr>
        </p:nvSpPr>
        <p:spPr>
          <a:xfrm>
            <a:off x="649225" y="6457950"/>
            <a:ext cx="1867247" cy="193964"/>
          </a:xfrm>
          <a:prstGeom prst="rect">
            <a:avLst/>
          </a:prstGeom>
        </p:spPr>
        <p:txBody>
          <a:bodyPr vert="horz" lIns="0" tIns="0" rIns="0" bIns="0" rtlCol="0" anchor="t" anchorCtr="0"/>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2019 Northwest Permanente</a:t>
            </a:r>
          </a:p>
        </p:txBody>
      </p:sp>
      <p:sp>
        <p:nvSpPr>
          <p:cNvPr id="4" name="Title 3">
            <a:extLst>
              <a:ext uri="{FF2B5EF4-FFF2-40B4-BE49-F238E27FC236}">
                <a16:creationId xmlns:a16="http://schemas.microsoft.com/office/drawing/2014/main" id="{87BF6CA2-77AD-4315-84B1-717D822A88A0}"/>
              </a:ext>
            </a:extLst>
          </p:cNvPr>
          <p:cNvSpPr>
            <a:spLocks noGrp="1"/>
          </p:cNvSpPr>
          <p:nvPr>
            <p:ph type="title"/>
          </p:nvPr>
        </p:nvSpPr>
        <p:spPr>
          <a:xfrm>
            <a:off x="591868" y="874428"/>
            <a:ext cx="8890460" cy="1493868"/>
          </a:xfrm>
        </p:spPr>
        <p:txBody>
          <a:bodyPr>
            <a:normAutofit fontScale="90000"/>
          </a:bodyPr>
          <a:lstStyle/>
          <a:p>
            <a:r>
              <a:rPr lang="en-US"/>
              <a:t>Kaiser Permanente: The nation’s largest integrated value-based health care system. </a:t>
            </a:r>
            <a:br>
              <a:rPr lang="en-US"/>
            </a:br>
            <a:br>
              <a:rPr lang="en-US"/>
            </a:br>
            <a:endParaRPr lang="en-US"/>
          </a:p>
        </p:txBody>
      </p:sp>
      <p:sp>
        <p:nvSpPr>
          <p:cNvPr id="6" name="Title 1">
            <a:extLst>
              <a:ext uri="{FF2B5EF4-FFF2-40B4-BE49-F238E27FC236}">
                <a16:creationId xmlns:a16="http://schemas.microsoft.com/office/drawing/2014/main" id="{9188EA5F-EF93-43B5-B1A6-99077F857F89}"/>
              </a:ext>
            </a:extLst>
          </p:cNvPr>
          <p:cNvSpPr txBox="1">
            <a:spLocks/>
          </p:cNvSpPr>
          <p:nvPr/>
        </p:nvSpPr>
        <p:spPr>
          <a:xfrm>
            <a:off x="469323" y="1920129"/>
            <a:ext cx="11430000" cy="71697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2400" b="1" kern="1200">
                <a:solidFill>
                  <a:schemeClr val="tx1"/>
                </a:solidFill>
                <a:latin typeface="+mj-lt"/>
                <a:ea typeface="+mj-ea"/>
                <a:cs typeface="+mj-cs"/>
              </a:defRPr>
            </a:lvl1pPr>
          </a:lstStyle>
          <a:p>
            <a:endParaRPr lang="en-US"/>
          </a:p>
        </p:txBody>
      </p:sp>
      <p:pic>
        <p:nvPicPr>
          <p:cNvPr id="7" name="Picture 6">
            <a:extLst>
              <a:ext uri="{FF2B5EF4-FFF2-40B4-BE49-F238E27FC236}">
                <a16:creationId xmlns:a16="http://schemas.microsoft.com/office/drawing/2014/main" id="{DF0A642B-387E-4A18-8FC0-848706712E40}"/>
              </a:ext>
            </a:extLst>
          </p:cNvPr>
          <p:cNvPicPr>
            <a:picLocks noChangeAspect="1"/>
          </p:cNvPicPr>
          <p:nvPr/>
        </p:nvPicPr>
        <p:blipFill>
          <a:blip r:embed="rId3"/>
          <a:stretch>
            <a:fillRect/>
          </a:stretch>
        </p:blipFill>
        <p:spPr>
          <a:xfrm>
            <a:off x="2396830" y="1880615"/>
            <a:ext cx="7697531" cy="4804203"/>
          </a:xfrm>
          <a:prstGeom prst="rect">
            <a:avLst/>
          </a:prstGeom>
        </p:spPr>
      </p:pic>
    </p:spTree>
    <p:extLst>
      <p:ext uri="{BB962C8B-B14F-4D97-AF65-F5344CB8AC3E}">
        <p14:creationId xmlns:p14="http://schemas.microsoft.com/office/powerpoint/2010/main" val="1266611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E0F8F-78E5-4B09-8482-1D59A1C612C4}"/>
              </a:ext>
            </a:extLst>
          </p:cNvPr>
          <p:cNvSpPr>
            <a:spLocks noGrp="1"/>
          </p:cNvSpPr>
          <p:nvPr>
            <p:ph type="title"/>
          </p:nvPr>
        </p:nvSpPr>
        <p:spPr>
          <a:xfrm>
            <a:off x="581191" y="848459"/>
            <a:ext cx="11029617" cy="559717"/>
          </a:xfrm>
        </p:spPr>
        <p:txBody>
          <a:bodyPr/>
          <a:lstStyle/>
          <a:p>
            <a:r>
              <a:rPr lang="en-US" dirty="0"/>
              <a:t>Common Language</a:t>
            </a:r>
            <a:endParaRPr lang="en-US"/>
          </a:p>
        </p:txBody>
      </p:sp>
      <p:sp>
        <p:nvSpPr>
          <p:cNvPr id="3" name="Text Placeholder 2">
            <a:extLst>
              <a:ext uri="{FF2B5EF4-FFF2-40B4-BE49-F238E27FC236}">
                <a16:creationId xmlns:a16="http://schemas.microsoft.com/office/drawing/2014/main" id="{379C3ECE-D058-48DD-A01B-C6A77D5D60DC}"/>
              </a:ext>
            </a:extLst>
          </p:cNvPr>
          <p:cNvSpPr>
            <a:spLocks noGrp="1"/>
          </p:cNvSpPr>
          <p:nvPr>
            <p:ph type="body" idx="1"/>
          </p:nvPr>
        </p:nvSpPr>
        <p:spPr/>
        <p:txBody>
          <a:bodyPr/>
          <a:lstStyle/>
          <a:p>
            <a:r>
              <a:rPr lang="en-US" b="1" dirty="0"/>
              <a:t>Key Enterprise Risk</a:t>
            </a:r>
            <a:r>
              <a:rPr lang="en-US" dirty="0"/>
              <a:t> – Otherwise known as a top tier risk.  These risks are the most consequential and significant to shareholder value.  Risks that rise to the level of BOD visibility.</a:t>
            </a:r>
          </a:p>
          <a:p>
            <a:r>
              <a:rPr lang="en-US" b="1" dirty="0"/>
              <a:t>Risk Owner</a:t>
            </a:r>
            <a:r>
              <a:rPr lang="en-US" dirty="0"/>
              <a:t> – A member of senior management that is responsible for the development, implementation, and reporting of key risk management action plan.   </a:t>
            </a:r>
          </a:p>
          <a:p>
            <a:r>
              <a:rPr lang="en-US" b="1" dirty="0"/>
              <a:t>Captive Risk</a:t>
            </a:r>
            <a:r>
              <a:rPr lang="en-US" dirty="0"/>
              <a:t> – A process in which the BOD works with the key risk owner to gather information and set medium term strategy and vision for the key risk management action plan.  </a:t>
            </a:r>
          </a:p>
          <a:p>
            <a:r>
              <a:rPr lang="en-US" b="1" dirty="0"/>
              <a:t>Delegated Risk</a:t>
            </a:r>
            <a:r>
              <a:rPr lang="en-US" dirty="0"/>
              <a:t> – A key risk that is delegated wholly to the risk owner once BOD approves a risk appetite and risk tolerances relevant to the key risk.</a:t>
            </a:r>
          </a:p>
          <a:p>
            <a:endParaRPr lang="en-US" dirty="0"/>
          </a:p>
        </p:txBody>
      </p:sp>
    </p:spTree>
    <p:extLst>
      <p:ext uri="{BB962C8B-B14F-4D97-AF65-F5344CB8AC3E}">
        <p14:creationId xmlns:p14="http://schemas.microsoft.com/office/powerpoint/2010/main" val="130117989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E0F8F-78E5-4B09-8482-1D59A1C612C4}"/>
              </a:ext>
            </a:extLst>
          </p:cNvPr>
          <p:cNvSpPr>
            <a:spLocks noGrp="1"/>
          </p:cNvSpPr>
          <p:nvPr>
            <p:ph type="title"/>
          </p:nvPr>
        </p:nvSpPr>
        <p:spPr>
          <a:xfrm>
            <a:off x="508039" y="866747"/>
            <a:ext cx="11029617" cy="532285"/>
          </a:xfrm>
        </p:spPr>
        <p:txBody>
          <a:bodyPr/>
          <a:lstStyle/>
          <a:p>
            <a:r>
              <a:rPr lang="en-US" dirty="0"/>
              <a:t>Common Language</a:t>
            </a:r>
          </a:p>
        </p:txBody>
      </p:sp>
      <p:pic>
        <p:nvPicPr>
          <p:cNvPr id="6" name="Picture 5" descr="Diagram&#10;&#10;Description automatically generated">
            <a:extLst>
              <a:ext uri="{FF2B5EF4-FFF2-40B4-BE49-F238E27FC236}">
                <a16:creationId xmlns:a16="http://schemas.microsoft.com/office/drawing/2014/main" id="{FA305793-7C2F-4C2C-8817-8E989CFFF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3536" y="1799538"/>
            <a:ext cx="9630704" cy="4643706"/>
          </a:xfrm>
          <a:prstGeom prst="rect">
            <a:avLst/>
          </a:prstGeom>
        </p:spPr>
      </p:pic>
    </p:spTree>
    <p:extLst>
      <p:ext uri="{BB962C8B-B14F-4D97-AF65-F5344CB8AC3E}">
        <p14:creationId xmlns:p14="http://schemas.microsoft.com/office/powerpoint/2010/main" val="235199036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E0F8F-78E5-4B09-8482-1D59A1C612C4}"/>
              </a:ext>
            </a:extLst>
          </p:cNvPr>
          <p:cNvSpPr>
            <a:spLocks noGrp="1"/>
          </p:cNvSpPr>
          <p:nvPr>
            <p:ph type="title"/>
          </p:nvPr>
        </p:nvSpPr>
        <p:spPr>
          <a:xfrm>
            <a:off x="581191" y="875891"/>
            <a:ext cx="11029617" cy="587149"/>
          </a:xfrm>
        </p:spPr>
        <p:txBody>
          <a:bodyPr/>
          <a:lstStyle/>
          <a:p>
            <a:r>
              <a:rPr lang="en-US" dirty="0"/>
              <a:t>Common Framework</a:t>
            </a:r>
          </a:p>
        </p:txBody>
      </p:sp>
      <p:sp>
        <p:nvSpPr>
          <p:cNvPr id="3" name="Text Placeholder 2">
            <a:extLst>
              <a:ext uri="{FF2B5EF4-FFF2-40B4-BE49-F238E27FC236}">
                <a16:creationId xmlns:a16="http://schemas.microsoft.com/office/drawing/2014/main" id="{379C3ECE-D058-48DD-A01B-C6A77D5D60DC}"/>
              </a:ext>
            </a:extLst>
          </p:cNvPr>
          <p:cNvSpPr>
            <a:spLocks noGrp="1"/>
          </p:cNvSpPr>
          <p:nvPr>
            <p:ph type="body" idx="1"/>
          </p:nvPr>
        </p:nvSpPr>
        <p:spPr>
          <a:xfrm>
            <a:off x="453175" y="2107343"/>
            <a:ext cx="11029617" cy="3678304"/>
          </a:xfrm>
        </p:spPr>
        <p:txBody>
          <a:bodyPr/>
          <a:lstStyle/>
          <a:p>
            <a:r>
              <a:rPr lang="en-US" b="1" dirty="0"/>
              <a:t>Standards of Materiality:</a:t>
            </a:r>
          </a:p>
          <a:p>
            <a:pPr lvl="1">
              <a:buFont typeface="Wingdings" panose="05000000000000000000" pitchFamily="2" charset="2"/>
              <a:buChar char="§"/>
            </a:pPr>
            <a:r>
              <a:rPr lang="en-US" b="1" dirty="0"/>
              <a:t>Risk</a:t>
            </a:r>
          </a:p>
          <a:p>
            <a:pPr marL="324001" lvl="1" indent="0">
              <a:buNone/>
            </a:pPr>
            <a:r>
              <a:rPr lang="en-US" dirty="0"/>
              <a:t>“What is material to the ERM&amp;A Committee are circumstances or pending decisions that have or could have an adverse effect on Northwest Permanente accomplishing…”</a:t>
            </a:r>
            <a:endParaRPr lang="en-US" b="1" dirty="0"/>
          </a:p>
          <a:p>
            <a:pPr lvl="1">
              <a:buFont typeface="Wingdings" panose="05000000000000000000" pitchFamily="2" charset="2"/>
              <a:buChar char="§"/>
            </a:pPr>
            <a:r>
              <a:rPr lang="en-US" b="1" dirty="0"/>
              <a:t>Governance/Strategic</a:t>
            </a:r>
          </a:p>
          <a:p>
            <a:pPr marL="324001" lvl="1" indent="0">
              <a:buNone/>
            </a:pPr>
            <a:r>
              <a:rPr lang="en-US" dirty="0"/>
              <a:t>“What is material to the Northwest Permanente Board of Directors are circumstances</a:t>
            </a:r>
            <a:r>
              <a:rPr lang="en-US" b="1" dirty="0"/>
              <a:t>…”</a:t>
            </a:r>
            <a:endParaRPr lang="en-US" dirty="0"/>
          </a:p>
          <a:p>
            <a:endParaRPr lang="en-US" dirty="0"/>
          </a:p>
        </p:txBody>
      </p:sp>
    </p:spTree>
    <p:extLst>
      <p:ext uri="{BB962C8B-B14F-4D97-AF65-F5344CB8AC3E}">
        <p14:creationId xmlns:p14="http://schemas.microsoft.com/office/powerpoint/2010/main" val="142713888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43B6A3-456B-41D6-A1C0-D3D1AB4BEDE1}"/>
              </a:ext>
            </a:extLst>
          </p:cNvPr>
          <p:cNvSpPr>
            <a:spLocks noGrp="1"/>
          </p:cNvSpPr>
          <p:nvPr>
            <p:ph type="title"/>
          </p:nvPr>
        </p:nvSpPr>
        <p:spPr>
          <a:xfrm>
            <a:off x="667512" y="722376"/>
            <a:ext cx="6064623" cy="716972"/>
          </a:xfrm>
        </p:spPr>
        <p:txBody>
          <a:bodyPr/>
          <a:lstStyle/>
          <a:p>
            <a:r>
              <a:rPr lang="en-US" sz="3200" dirty="0"/>
              <a:t>Common</a:t>
            </a:r>
            <a:r>
              <a:rPr lang="en-US" sz="3200"/>
              <a:t> Framework</a:t>
            </a:r>
          </a:p>
        </p:txBody>
      </p:sp>
      <p:sp>
        <p:nvSpPr>
          <p:cNvPr id="2" name="Slide Number Placeholder 1">
            <a:extLst>
              <a:ext uri="{FF2B5EF4-FFF2-40B4-BE49-F238E27FC236}">
                <a16:creationId xmlns:a16="http://schemas.microsoft.com/office/drawing/2014/main" id="{32276D74-BA5F-42C9-8FD5-547367FB2460}"/>
              </a:ext>
            </a:extLst>
          </p:cNvPr>
          <p:cNvSpPr>
            <a:spLocks noGrp="1"/>
          </p:cNvSpPr>
          <p:nvPr>
            <p:ph type="sldNum" sz="quarter" idx="4"/>
          </p:nvPr>
        </p:nvSpPr>
        <p:spPr/>
        <p:txBody>
          <a:bodyPr/>
          <a:lstStyle/>
          <a:p>
            <a:fld id="{BFBB1C67-6E75-164E-97E0-DF56FB9E11C8}" type="slidenum">
              <a:rPr lang="en-US" smtClean="0"/>
              <a:pPr/>
              <a:t>22</a:t>
            </a:fld>
            <a:endParaRPr lang="en-US"/>
          </a:p>
        </p:txBody>
      </p:sp>
      <p:pic>
        <p:nvPicPr>
          <p:cNvPr id="5" name="Picture 4">
            <a:extLst>
              <a:ext uri="{FF2B5EF4-FFF2-40B4-BE49-F238E27FC236}">
                <a16:creationId xmlns:a16="http://schemas.microsoft.com/office/drawing/2014/main" id="{A658622F-3CF1-4990-B530-67F39A95B49C}"/>
              </a:ext>
            </a:extLst>
          </p:cNvPr>
          <p:cNvPicPr>
            <a:picLocks noChangeAspect="1"/>
          </p:cNvPicPr>
          <p:nvPr/>
        </p:nvPicPr>
        <p:blipFill>
          <a:blip r:embed="rId2"/>
          <a:stretch>
            <a:fillRect/>
          </a:stretch>
        </p:blipFill>
        <p:spPr>
          <a:xfrm>
            <a:off x="2672190" y="1910341"/>
            <a:ext cx="6847619" cy="4628571"/>
          </a:xfrm>
          <a:prstGeom prst="rect">
            <a:avLst/>
          </a:prstGeom>
        </p:spPr>
      </p:pic>
    </p:spTree>
    <p:extLst>
      <p:ext uri="{BB962C8B-B14F-4D97-AF65-F5344CB8AC3E}">
        <p14:creationId xmlns:p14="http://schemas.microsoft.com/office/powerpoint/2010/main" val="607026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46F4A7-944F-4969-BBC5-E482F35D5CEC}"/>
              </a:ext>
            </a:extLst>
          </p:cNvPr>
          <p:cNvSpPr txBox="1"/>
          <p:nvPr/>
        </p:nvSpPr>
        <p:spPr>
          <a:xfrm>
            <a:off x="1078104" y="1339995"/>
            <a:ext cx="8500902" cy="3139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Gill Sans MT"/>
              </a:rPr>
              <a:t>Key Enterprise Risks:</a:t>
            </a:r>
          </a:p>
          <a:p>
            <a:pPr marL="0" marR="0" indent="0" algn="l" defTabSz="457200" rtl="0" fontAlgn="auto" latinLnBrk="0" hangingPunct="0">
              <a:lnSpc>
                <a:spcPct val="100000"/>
              </a:lnSpc>
              <a:spcBef>
                <a:spcPts val="0"/>
              </a:spcBef>
              <a:spcAft>
                <a:spcPts val="0"/>
              </a:spcAft>
              <a:buClrTx/>
              <a:buSzTx/>
              <a:buFontTx/>
              <a:buNone/>
              <a:tabLst/>
            </a:pPr>
            <a:endParaRPr lang="en-US" dirty="0"/>
          </a:p>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Gill Sans MT"/>
              </a:rPr>
              <a:t>Opened dialogue between BOD, Senior Management, and other stakeholders.</a:t>
            </a:r>
          </a:p>
          <a:p>
            <a:pPr marL="0" marR="0" indent="0" algn="l" defTabSz="457200" rtl="0" fontAlgn="auto" latinLnBrk="0" hangingPunct="0">
              <a:lnSpc>
                <a:spcPct val="100000"/>
              </a:lnSpc>
              <a:spcBef>
                <a:spcPts val="0"/>
              </a:spcBef>
              <a:spcAft>
                <a:spcPts val="0"/>
              </a:spcAft>
              <a:buClrTx/>
              <a:buSzTx/>
              <a:buFontTx/>
              <a:buNone/>
              <a:tabLst/>
            </a:pPr>
            <a:endParaRPr lang="en-US" dirty="0"/>
          </a:p>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Gill Sans MT"/>
              </a:rPr>
              <a:t>Identified Mission Critical Key Enterprise Strategic Risks</a:t>
            </a:r>
          </a:p>
          <a:p>
            <a:pPr marL="0" marR="0" indent="0" algn="l" defTabSz="457200" rtl="0" fontAlgn="auto" latinLnBrk="0" hangingPunct="0">
              <a:lnSpc>
                <a:spcPct val="100000"/>
              </a:lnSpc>
              <a:spcBef>
                <a:spcPts val="0"/>
              </a:spcBef>
              <a:spcAft>
                <a:spcPts val="0"/>
              </a:spcAft>
              <a:buClrTx/>
              <a:buSzTx/>
              <a:buFontTx/>
              <a:buNone/>
              <a:tabLst/>
            </a:pPr>
            <a:endParaRPr lang="en-US" dirty="0"/>
          </a:p>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Gill Sans MT"/>
              </a:rPr>
              <a:t>Defined the risks</a:t>
            </a:r>
          </a:p>
          <a:p>
            <a:pPr marL="0" marR="0" indent="0" algn="l" defTabSz="457200" rtl="0" fontAlgn="auto" latinLnBrk="0" hangingPunct="0">
              <a:lnSpc>
                <a:spcPct val="100000"/>
              </a:lnSpc>
              <a:spcBef>
                <a:spcPts val="0"/>
              </a:spcBef>
              <a:spcAft>
                <a:spcPts val="0"/>
              </a:spcAft>
              <a:buClrTx/>
              <a:buSzTx/>
              <a:buFontTx/>
              <a:buNone/>
              <a:tabLst/>
            </a:pPr>
            <a:endParaRPr lang="en-US" dirty="0"/>
          </a:p>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Gill Sans MT"/>
              </a:rPr>
              <a:t>Memorialized organization approach to the risk through risk appetite </a:t>
            </a:r>
          </a:p>
          <a:p>
            <a:pPr marL="0" marR="0" indent="0" algn="l" defTabSz="457200" rtl="0" fontAlgn="auto" latinLnBrk="0" hangingPunct="0">
              <a:lnSpc>
                <a:spcPct val="100000"/>
              </a:lnSpc>
              <a:spcBef>
                <a:spcPts val="0"/>
              </a:spcBef>
              <a:spcAft>
                <a:spcPts val="0"/>
              </a:spcAft>
              <a:buClrTx/>
              <a:buSzTx/>
              <a:buFontTx/>
              <a:buNone/>
              <a:tabLst/>
            </a:pPr>
            <a:endParaRPr lang="en-US" dirty="0"/>
          </a:p>
          <a:p>
            <a:pPr marL="0" marR="0" indent="0" algn="l"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Gill Sans MT"/>
              </a:rPr>
              <a:t>Delineated strategic vs operational approach to mitigation </a:t>
            </a:r>
          </a:p>
        </p:txBody>
      </p:sp>
    </p:spTree>
    <p:extLst>
      <p:ext uri="{BB962C8B-B14F-4D97-AF65-F5344CB8AC3E}">
        <p14:creationId xmlns:p14="http://schemas.microsoft.com/office/powerpoint/2010/main" val="422232556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06179-2BCF-4B03-8F63-ECA768D10776}"/>
              </a:ext>
            </a:extLst>
          </p:cNvPr>
          <p:cNvSpPr>
            <a:spLocks noGrp="1"/>
          </p:cNvSpPr>
          <p:nvPr>
            <p:ph type="title"/>
          </p:nvPr>
        </p:nvSpPr>
        <p:spPr>
          <a:xfrm>
            <a:off x="581191" y="866747"/>
            <a:ext cx="11029617" cy="623725"/>
          </a:xfrm>
        </p:spPr>
        <p:txBody>
          <a:bodyPr/>
          <a:lstStyle/>
          <a:p>
            <a:r>
              <a:rPr lang="en-US" dirty="0"/>
              <a:t>Purposeful Language</a:t>
            </a:r>
          </a:p>
        </p:txBody>
      </p:sp>
      <p:sp>
        <p:nvSpPr>
          <p:cNvPr id="3" name="TextBox 2">
            <a:extLst>
              <a:ext uri="{FF2B5EF4-FFF2-40B4-BE49-F238E27FC236}">
                <a16:creationId xmlns:a16="http://schemas.microsoft.com/office/drawing/2014/main" id="{BAF6F9C5-E785-4AEE-9300-B4CA04ED9AEF}"/>
              </a:ext>
            </a:extLst>
          </p:cNvPr>
          <p:cNvSpPr txBox="1"/>
          <p:nvPr/>
        </p:nvSpPr>
        <p:spPr>
          <a:xfrm>
            <a:off x="1179576" y="2057400"/>
            <a:ext cx="7552944" cy="48013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indent="-457200">
              <a:buFont typeface="+mj-lt"/>
              <a:buAutoNum type="arabicPeriod"/>
            </a:pPr>
            <a:r>
              <a:rPr lang="en-US" dirty="0"/>
              <a:t>Definition</a:t>
            </a:r>
          </a:p>
          <a:p>
            <a:pPr marL="731520" lvl="1" indent="-457200">
              <a:buFont typeface="Arial" panose="020B0604020202020204" pitchFamily="34" charset="0"/>
              <a:buChar char="•"/>
            </a:pPr>
            <a:r>
              <a:rPr lang="en-US" dirty="0"/>
              <a:t>Formal language</a:t>
            </a:r>
          </a:p>
          <a:p>
            <a:pPr marL="731520" lvl="1" indent="-457200">
              <a:buFont typeface="Arial" panose="020B0604020202020204" pitchFamily="34" charset="0"/>
              <a:buChar char="•"/>
            </a:pPr>
            <a:r>
              <a:rPr lang="en-US" dirty="0"/>
              <a:t>Connects to strategic objectives</a:t>
            </a:r>
          </a:p>
          <a:p>
            <a:pPr marL="731520" lvl="1" indent="-457200">
              <a:buFont typeface="Arial" panose="020B0604020202020204" pitchFamily="34" charset="0"/>
              <a:buChar char="•"/>
            </a:pPr>
            <a:r>
              <a:rPr lang="en-US" dirty="0"/>
              <a:t>Indicates how its material to key </a:t>
            </a:r>
            <a:r>
              <a:rPr lang="en-US"/>
              <a:t>enterprise risks</a:t>
            </a:r>
            <a:endParaRPr lang="en-US" dirty="0"/>
          </a:p>
          <a:p>
            <a:pPr marL="457200" indent="-457200">
              <a:buFont typeface="+mj-lt"/>
              <a:buAutoNum type="arabicPeriod"/>
            </a:pPr>
            <a:r>
              <a:rPr lang="en-US" dirty="0"/>
              <a:t>Risk Appetite</a:t>
            </a:r>
          </a:p>
          <a:p>
            <a:pPr marL="731520" lvl="1" indent="-457200">
              <a:buFont typeface="Arial" panose="020B0604020202020204" pitchFamily="34" charset="0"/>
              <a:buChar char="•"/>
            </a:pPr>
            <a:r>
              <a:rPr lang="en-US" dirty="0"/>
              <a:t>First person – “We” </a:t>
            </a:r>
          </a:p>
          <a:p>
            <a:pPr marL="731520" lvl="1" indent="-457200">
              <a:buFont typeface="Arial" panose="020B0604020202020204" pitchFamily="34" charset="0"/>
              <a:buChar char="•"/>
            </a:pPr>
            <a:r>
              <a:rPr lang="en-US" dirty="0"/>
              <a:t>Sets tone – inclusive – We are all responsible</a:t>
            </a:r>
          </a:p>
          <a:p>
            <a:pPr marL="731520" lvl="1" indent="-457200">
              <a:buFont typeface="Arial" panose="020B0604020202020204" pitchFamily="34" charset="0"/>
              <a:buChar char="•"/>
            </a:pPr>
            <a:r>
              <a:rPr lang="en-US" dirty="0"/>
              <a:t>General guidance – qualitative</a:t>
            </a:r>
          </a:p>
          <a:p>
            <a:pPr marL="731520" lvl="1" indent="-457200">
              <a:buFont typeface="Arial" panose="020B0604020202020204" pitchFamily="34" charset="0"/>
              <a:buChar char="•"/>
            </a:pPr>
            <a:r>
              <a:rPr lang="en-US" dirty="0"/>
              <a:t>Reasonable minds might disagree on specifics</a:t>
            </a:r>
          </a:p>
          <a:p>
            <a:pPr marL="457200" indent="-457200">
              <a:buFont typeface="+mj-lt"/>
              <a:buAutoNum type="arabicPeriod"/>
            </a:pPr>
            <a:r>
              <a:rPr lang="en-US" dirty="0"/>
              <a:t>Risk Tolerances</a:t>
            </a:r>
          </a:p>
          <a:p>
            <a:pPr marL="731520" lvl="1" indent="-457200">
              <a:buFont typeface="Arial" panose="020B0604020202020204" pitchFamily="34" charset="0"/>
              <a:buChar char="•"/>
            </a:pPr>
            <a:r>
              <a:rPr lang="en-US" dirty="0"/>
              <a:t>Agreement between management and Board on operational oversight triggers</a:t>
            </a:r>
          </a:p>
          <a:p>
            <a:pPr marL="731520" lvl="1" indent="-457200">
              <a:buFont typeface="Arial" panose="020B0604020202020204" pitchFamily="34" charset="0"/>
              <a:buChar char="•"/>
            </a:pPr>
            <a:r>
              <a:rPr lang="en-US" dirty="0"/>
              <a:t>Uses the shorthand language of the company</a:t>
            </a:r>
          </a:p>
          <a:p>
            <a:pPr marL="457200" indent="-457200">
              <a:buFont typeface="+mj-lt"/>
              <a:buAutoNum type="arabicPeriod"/>
            </a:pPr>
            <a:r>
              <a:rPr lang="en-US" dirty="0"/>
              <a:t>Notes</a:t>
            </a:r>
          </a:p>
          <a:p>
            <a:pPr marL="731520" lvl="1" indent="-457200">
              <a:buFont typeface="Arial" panose="020B0604020202020204" pitchFamily="34" charset="0"/>
              <a:buChar char="•"/>
            </a:pPr>
            <a:r>
              <a:rPr lang="en-US" dirty="0"/>
              <a:t>Non-binding – current state</a:t>
            </a:r>
          </a:p>
          <a:p>
            <a:pPr marL="731520" lvl="1" indent="-457200">
              <a:buFont typeface="Arial" panose="020B0604020202020204" pitchFamily="34" charset="0"/>
              <a:buChar char="•"/>
            </a:pPr>
            <a:r>
              <a:rPr lang="en-US" dirty="0"/>
              <a:t>Gives context to rest of risk statement</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p:txBody>
      </p:sp>
    </p:spTree>
    <p:extLst>
      <p:ext uri="{BB962C8B-B14F-4D97-AF65-F5344CB8AC3E}">
        <p14:creationId xmlns:p14="http://schemas.microsoft.com/office/powerpoint/2010/main" val="394716135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06179-2BCF-4B03-8F63-ECA768D10776}"/>
              </a:ext>
            </a:extLst>
          </p:cNvPr>
          <p:cNvSpPr>
            <a:spLocks noGrp="1"/>
          </p:cNvSpPr>
          <p:nvPr>
            <p:ph type="title"/>
          </p:nvPr>
        </p:nvSpPr>
        <p:spPr>
          <a:xfrm>
            <a:off x="581191" y="702155"/>
            <a:ext cx="11029617" cy="660301"/>
          </a:xfrm>
        </p:spPr>
        <p:txBody>
          <a:bodyPr/>
          <a:lstStyle/>
          <a:p>
            <a:r>
              <a:rPr lang="en-US" dirty="0"/>
              <a:t>Transparency</a:t>
            </a:r>
          </a:p>
        </p:txBody>
      </p:sp>
      <p:sp>
        <p:nvSpPr>
          <p:cNvPr id="3" name="TextBox 2">
            <a:extLst>
              <a:ext uri="{FF2B5EF4-FFF2-40B4-BE49-F238E27FC236}">
                <a16:creationId xmlns:a16="http://schemas.microsoft.com/office/drawing/2014/main" id="{BAF6F9C5-E785-4AEE-9300-B4CA04ED9AEF}"/>
              </a:ext>
            </a:extLst>
          </p:cNvPr>
          <p:cNvSpPr txBox="1"/>
          <p:nvPr/>
        </p:nvSpPr>
        <p:spPr>
          <a:xfrm>
            <a:off x="1143000" y="2112264"/>
            <a:ext cx="7552944" cy="1477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t>“Democracies die behind closed doors.”</a:t>
            </a:r>
          </a:p>
          <a:p>
            <a:endParaRPr lang="en-US" dirty="0"/>
          </a:p>
          <a:p>
            <a:r>
              <a:rPr kumimoji="0" lang="en-US" sz="1800" b="0" i="0" u="none" strike="noStrike" cap="none" spc="0" normalizeH="0" baseline="0" dirty="0">
                <a:ln>
                  <a:noFill/>
                </a:ln>
                <a:solidFill>
                  <a:srgbClr val="000000"/>
                </a:solidFill>
                <a:effectLst/>
                <a:uFillTx/>
                <a:latin typeface="+mn-lt"/>
                <a:ea typeface="+mn-ea"/>
                <a:cs typeface="+mn-cs"/>
                <a:sym typeface="Gill Sans MT"/>
              </a:rPr>
              <a:t>			-</a:t>
            </a:r>
            <a:r>
              <a:rPr lang="en-US" dirty="0"/>
              <a:t>Judge Damon Keith, U.S. Court of Appeals Sixth Circuit</a:t>
            </a:r>
          </a:p>
          <a:p>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a:p>
            <a:endParaRPr kumimoji="0" lang="en-US" sz="1800" b="0" i="0" u="none" strike="noStrike" cap="none" spc="0" normalizeH="0" baseline="0" dirty="0">
              <a:ln>
                <a:noFill/>
              </a:ln>
              <a:solidFill>
                <a:srgbClr val="000000"/>
              </a:solidFill>
              <a:effectLst/>
              <a:uFillTx/>
              <a:latin typeface="+mn-lt"/>
              <a:ea typeface="+mn-ea"/>
              <a:cs typeface="+mn-cs"/>
              <a:sym typeface="Gill Sans MT"/>
            </a:endParaRPr>
          </a:p>
        </p:txBody>
      </p:sp>
    </p:spTree>
    <p:extLst>
      <p:ext uri="{BB962C8B-B14F-4D97-AF65-F5344CB8AC3E}">
        <p14:creationId xmlns:p14="http://schemas.microsoft.com/office/powerpoint/2010/main" val="3595760519"/>
      </p:ext>
    </p:extLst>
  </p:cSld>
  <p:clrMapOvr>
    <a:masterClrMapping/>
  </p:clrMapOvr>
  <p:transition spd="med"/>
</p:sld>
</file>

<file path=ppt/theme/theme1.xml><?xml version="1.0" encoding="utf-8"?>
<a:theme xmlns:a="http://schemas.openxmlformats.org/drawingml/2006/main" name="Dividend">
  <a:themeElements>
    <a:clrScheme name="Custom 4">
      <a:dk1>
        <a:srgbClr val="000000"/>
      </a:dk1>
      <a:lt1>
        <a:srgbClr val="FFFFFF"/>
      </a:lt1>
      <a:dk2>
        <a:srgbClr val="A7A7A7"/>
      </a:dk2>
      <a:lt2>
        <a:srgbClr val="535353"/>
      </a:lt2>
      <a:accent1>
        <a:srgbClr val="1E1656"/>
      </a:accent1>
      <a:accent2>
        <a:srgbClr val="DD4814"/>
      </a:accent2>
      <a:accent3>
        <a:srgbClr val="5E9CAE"/>
      </a:accent3>
      <a:accent4>
        <a:srgbClr val="EEAF30"/>
      </a:accent4>
      <a:accent5>
        <a:srgbClr val="007A87"/>
      </a:accent5>
      <a:accent6>
        <a:srgbClr val="40619D"/>
      </a:accent6>
      <a:hlink>
        <a:srgbClr val="0000FF"/>
      </a:hlink>
      <a:folHlink>
        <a:srgbClr val="FF00FF"/>
      </a:folHlink>
    </a:clrScheme>
    <a:fontScheme name="Dividend">
      <a:majorFont>
        <a:latin typeface="Helvetica"/>
        <a:ea typeface="Helvetica"/>
        <a:cs typeface="Helvetica"/>
      </a:majorFont>
      <a:minorFont>
        <a:latin typeface="Gill Sans MT"/>
        <a:ea typeface="Gill Sans MT"/>
        <a:cs typeface="Gill Sans MT"/>
      </a:minorFont>
    </a:fontScheme>
    <a:fmtScheme name="Dividen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5000"/>
              </a:srgbClr>
            </a:outerShdw>
          </a:effectLst>
        </a:effectStyle>
        <a:effectStyle>
          <a:effectLst>
            <a:outerShdw blurRad="38100" dist="25400" dir="5400000" rotWithShape="0">
              <a:srgbClr val="000000">
                <a:alpha val="5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2225" cap="rnd">
          <a:solidFill>
            <a:schemeClr val="accent1"/>
          </a:solidFill>
          <a:prstDash val="solid"/>
          <a:round/>
        </a:ln>
        <a:effectLst>
          <a:outerShdw blurRad="38100" dist="25400" dir="5400000" rotWithShape="0">
            <a:srgbClr val="000000">
              <a:alpha val="5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2225"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ividend">
  <a:themeElements>
    <a:clrScheme name="Dividend">
      <a:dk1>
        <a:srgbClr val="000000"/>
      </a:dk1>
      <a:lt1>
        <a:srgbClr val="FFFFFF"/>
      </a:lt1>
      <a:dk2>
        <a:srgbClr val="A7A7A7"/>
      </a:dk2>
      <a:lt2>
        <a:srgbClr val="535353"/>
      </a:lt2>
      <a:accent1>
        <a:srgbClr val="4D1434"/>
      </a:accent1>
      <a:accent2>
        <a:srgbClr val="903163"/>
      </a:accent2>
      <a:accent3>
        <a:srgbClr val="B2324B"/>
      </a:accent3>
      <a:accent4>
        <a:srgbClr val="969FA7"/>
      </a:accent4>
      <a:accent5>
        <a:srgbClr val="66B1CE"/>
      </a:accent5>
      <a:accent6>
        <a:srgbClr val="40619D"/>
      </a:accent6>
      <a:hlink>
        <a:srgbClr val="0000FF"/>
      </a:hlink>
      <a:folHlink>
        <a:srgbClr val="FF00FF"/>
      </a:folHlink>
    </a:clrScheme>
    <a:fontScheme name="Dividend">
      <a:majorFont>
        <a:latin typeface="Helvetica"/>
        <a:ea typeface="Helvetica"/>
        <a:cs typeface="Helvetica"/>
      </a:majorFont>
      <a:minorFont>
        <a:latin typeface="Gill Sans MT"/>
        <a:ea typeface="Gill Sans MT"/>
        <a:cs typeface="Gill Sans MT"/>
      </a:minorFont>
    </a:fontScheme>
    <a:fmtScheme name="Dividen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5000"/>
              </a:srgbClr>
            </a:outerShdw>
          </a:effectLst>
        </a:effectStyle>
        <a:effectStyle>
          <a:effectLst>
            <a:outerShdw blurRad="38100" dist="25400" dir="5400000" rotWithShape="0">
              <a:srgbClr val="000000">
                <a:alpha val="5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2225" cap="rnd">
          <a:solidFill>
            <a:schemeClr val="accent1"/>
          </a:solidFill>
          <a:prstDash val="solid"/>
          <a:round/>
        </a:ln>
        <a:effectLst>
          <a:outerShdw blurRad="38100" dist="25400" dir="5400000" rotWithShape="0">
            <a:srgbClr val="000000">
              <a:alpha val="5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2225"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Gill Sans M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42</TotalTime>
  <Words>2005</Words>
  <Application>Microsoft Office PowerPoint</Application>
  <PresentationFormat>Widescreen</PresentationFormat>
  <Paragraphs>220</Paragraphs>
  <Slides>25</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Casanova Scotia</vt:lpstr>
      <vt:lpstr>Economica</vt:lpstr>
      <vt:lpstr>Gill Sans MT</vt:lpstr>
      <vt:lpstr>Helvetica</vt:lpstr>
      <vt:lpstr>Open Sans</vt:lpstr>
      <vt:lpstr>Segoe UI</vt:lpstr>
      <vt:lpstr>Wingdings</vt:lpstr>
      <vt:lpstr>Dividend</vt:lpstr>
      <vt:lpstr>PowerPoint Presentation</vt:lpstr>
      <vt:lpstr>AGENDA</vt:lpstr>
      <vt:lpstr>What is Strategic Risk Management? </vt:lpstr>
      <vt:lpstr>Gambling: Risk vs Opportunity</vt:lpstr>
      <vt:lpstr>The Strategic risk Cycle</vt:lpstr>
      <vt:lpstr>   Negligent Homicide: Governance Legal Standards</vt:lpstr>
      <vt:lpstr>Negligent Homicide</vt:lpstr>
      <vt:lpstr>Greed: In Re Clovis Oncology</vt:lpstr>
      <vt:lpstr>Greed: In Re Clovis Oncology</vt:lpstr>
      <vt:lpstr>Exploding Spaceships: Risk Aware Culture</vt:lpstr>
      <vt:lpstr>Culture: Effective Challenge</vt:lpstr>
      <vt:lpstr>The limits of Consciousness: The Chinese Room</vt:lpstr>
      <vt:lpstr>Behavioral Economics</vt:lpstr>
      <vt:lpstr>Lessons</vt:lpstr>
      <vt:lpstr>Implementation</vt:lpstr>
      <vt:lpstr>Permanente Medical Groups</vt:lpstr>
      <vt:lpstr>Northwest Permanente Fast Facts</vt:lpstr>
      <vt:lpstr>Kaiser Permanente: The nation’s largest integrated value-based health care system.   </vt:lpstr>
      <vt:lpstr>Common Language</vt:lpstr>
      <vt:lpstr>Common Language</vt:lpstr>
      <vt:lpstr>Common Framework</vt:lpstr>
      <vt:lpstr>Common Framework</vt:lpstr>
      <vt:lpstr>PowerPoint Presentation</vt:lpstr>
      <vt:lpstr>Purposeful Language</vt:lpstr>
      <vt:lpstr>Transparency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PartnerSHIP initiative Formalizing Relationships With Key Business Partners</dc:title>
  <dc:creator>Niswander, Taireez</dc:creator>
  <cp:lastModifiedBy>Stratton, Robert</cp:lastModifiedBy>
  <cp:revision>1</cp:revision>
  <cp:lastPrinted>2019-12-02T20:53:09Z</cp:lastPrinted>
  <dcterms:modified xsi:type="dcterms:W3CDTF">2020-10-20T23:52:13Z</dcterms:modified>
</cp:coreProperties>
</file>